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0"/>
  </p:notesMasterIdLst>
  <p:sldIdLst>
    <p:sldId id="256" r:id="rId5"/>
    <p:sldId id="291" r:id="rId6"/>
    <p:sldId id="297" r:id="rId7"/>
    <p:sldId id="292" r:id="rId8"/>
    <p:sldId id="314" r:id="rId9"/>
    <p:sldId id="312" r:id="rId10"/>
    <p:sldId id="313" r:id="rId11"/>
    <p:sldId id="293" r:id="rId12"/>
    <p:sldId id="315" r:id="rId13"/>
    <p:sldId id="298" r:id="rId14"/>
    <p:sldId id="303" r:id="rId15"/>
    <p:sldId id="304" r:id="rId16"/>
    <p:sldId id="308" r:id="rId17"/>
    <p:sldId id="299" r:id="rId18"/>
    <p:sldId id="30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2"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Holles" userId="82dea646-1988-419d-a3a8-7bf59eb1c35d" providerId="ADAL" clId="{A7AFFC16-BD65-4E7B-A2D8-E3D02A473FED}"/>
    <pc:docChg chg="delSld modSld">
      <pc:chgData name="Kirsten Holles" userId="82dea646-1988-419d-a3a8-7bf59eb1c35d" providerId="ADAL" clId="{A7AFFC16-BD65-4E7B-A2D8-E3D02A473FED}" dt="2026-05-21T15:07:44.064" v="11" actId="1076"/>
      <pc:docMkLst>
        <pc:docMk/>
      </pc:docMkLst>
      <pc:sldChg chg="del">
        <pc:chgData name="Kirsten Holles" userId="82dea646-1988-419d-a3a8-7bf59eb1c35d" providerId="ADAL" clId="{A7AFFC16-BD65-4E7B-A2D8-E3D02A473FED}" dt="2026-05-21T15:07:17.861" v="6" actId="2696"/>
        <pc:sldMkLst>
          <pc:docMk/>
          <pc:sldMk cId="3702104064" sldId="268"/>
        </pc:sldMkLst>
      </pc:sldChg>
      <pc:sldChg chg="del">
        <pc:chgData name="Kirsten Holles" userId="82dea646-1988-419d-a3a8-7bf59eb1c35d" providerId="ADAL" clId="{A7AFFC16-BD65-4E7B-A2D8-E3D02A473FED}" dt="2026-05-21T15:07:13.142" v="4" actId="2696"/>
        <pc:sldMkLst>
          <pc:docMk/>
          <pc:sldMk cId="640170834" sldId="269"/>
        </pc:sldMkLst>
      </pc:sldChg>
      <pc:sldChg chg="del">
        <pc:chgData name="Kirsten Holles" userId="82dea646-1988-419d-a3a8-7bf59eb1c35d" providerId="ADAL" clId="{A7AFFC16-BD65-4E7B-A2D8-E3D02A473FED}" dt="2026-05-21T15:07:19.861" v="7" actId="2696"/>
        <pc:sldMkLst>
          <pc:docMk/>
          <pc:sldMk cId="1593601770" sldId="270"/>
        </pc:sldMkLst>
      </pc:sldChg>
      <pc:sldChg chg="del">
        <pc:chgData name="Kirsten Holles" userId="82dea646-1988-419d-a3a8-7bf59eb1c35d" providerId="ADAL" clId="{A7AFFC16-BD65-4E7B-A2D8-E3D02A473FED}" dt="2026-05-21T15:07:15.525" v="5" actId="2696"/>
        <pc:sldMkLst>
          <pc:docMk/>
          <pc:sldMk cId="1842365759" sldId="271"/>
        </pc:sldMkLst>
      </pc:sldChg>
      <pc:sldChg chg="del">
        <pc:chgData name="Kirsten Holles" userId="82dea646-1988-419d-a3a8-7bf59eb1c35d" providerId="ADAL" clId="{A7AFFC16-BD65-4E7B-A2D8-E3D02A473FED}" dt="2026-05-21T15:07:21.810" v="8" actId="2696"/>
        <pc:sldMkLst>
          <pc:docMk/>
          <pc:sldMk cId="1515592477" sldId="272"/>
        </pc:sldMkLst>
      </pc:sldChg>
      <pc:sldChg chg="del">
        <pc:chgData name="Kirsten Holles" userId="82dea646-1988-419d-a3a8-7bf59eb1c35d" providerId="ADAL" clId="{A7AFFC16-BD65-4E7B-A2D8-E3D02A473FED}" dt="2026-05-21T15:07:27.403" v="10" actId="2696"/>
        <pc:sldMkLst>
          <pc:docMk/>
          <pc:sldMk cId="1747733051" sldId="275"/>
        </pc:sldMkLst>
      </pc:sldChg>
      <pc:sldChg chg="del">
        <pc:chgData name="Kirsten Holles" userId="82dea646-1988-419d-a3a8-7bf59eb1c35d" providerId="ADAL" clId="{A7AFFC16-BD65-4E7B-A2D8-E3D02A473FED}" dt="2026-05-21T15:07:24.415" v="9" actId="2696"/>
        <pc:sldMkLst>
          <pc:docMk/>
          <pc:sldMk cId="4020790203" sldId="282"/>
        </pc:sldMkLst>
      </pc:sldChg>
      <pc:sldChg chg="del">
        <pc:chgData name="Kirsten Holles" userId="82dea646-1988-419d-a3a8-7bf59eb1c35d" providerId="ADAL" clId="{A7AFFC16-BD65-4E7B-A2D8-E3D02A473FED}" dt="2026-05-21T15:07:09.809" v="3" actId="2696"/>
        <pc:sldMkLst>
          <pc:docMk/>
          <pc:sldMk cId="1712817723" sldId="284"/>
        </pc:sldMkLst>
      </pc:sldChg>
      <pc:sldChg chg="modSp mod">
        <pc:chgData name="Kirsten Holles" userId="82dea646-1988-419d-a3a8-7bf59eb1c35d" providerId="ADAL" clId="{A7AFFC16-BD65-4E7B-A2D8-E3D02A473FED}" dt="2026-05-21T15:07:44.064" v="11" actId="1076"/>
        <pc:sldMkLst>
          <pc:docMk/>
          <pc:sldMk cId="4122289562" sldId="304"/>
        </pc:sldMkLst>
        <pc:spChg chg="mod">
          <ac:chgData name="Kirsten Holles" userId="82dea646-1988-419d-a3a8-7bf59eb1c35d" providerId="ADAL" clId="{A7AFFC16-BD65-4E7B-A2D8-E3D02A473FED}" dt="2026-05-21T15:07:44.064" v="11" actId="1076"/>
          <ac:spMkLst>
            <pc:docMk/>
            <pc:sldMk cId="4122289562" sldId="304"/>
            <ac:spMk id="8" creationId="{FF4E1ABF-674F-A052-B869-2691855BAC28}"/>
          </ac:spMkLst>
        </pc:spChg>
      </pc:sldChg>
      <pc:sldChg chg="del">
        <pc:chgData name="Kirsten Holles" userId="82dea646-1988-419d-a3a8-7bf59eb1c35d" providerId="ADAL" clId="{A7AFFC16-BD65-4E7B-A2D8-E3D02A473FED}" dt="2026-05-21T15:07:01.925" v="0" actId="2696"/>
        <pc:sldMkLst>
          <pc:docMk/>
          <pc:sldMk cId="481916369" sldId="309"/>
        </pc:sldMkLst>
      </pc:sldChg>
      <pc:sldChg chg="del">
        <pc:chgData name="Kirsten Holles" userId="82dea646-1988-419d-a3a8-7bf59eb1c35d" providerId="ADAL" clId="{A7AFFC16-BD65-4E7B-A2D8-E3D02A473FED}" dt="2026-05-21T15:07:05.281" v="1" actId="2696"/>
        <pc:sldMkLst>
          <pc:docMk/>
          <pc:sldMk cId="567427627" sldId="310"/>
        </pc:sldMkLst>
      </pc:sldChg>
      <pc:sldChg chg="del">
        <pc:chgData name="Kirsten Holles" userId="82dea646-1988-419d-a3a8-7bf59eb1c35d" providerId="ADAL" clId="{A7AFFC16-BD65-4E7B-A2D8-E3D02A473FED}" dt="2026-05-21T15:07:07.318" v="2" actId="2696"/>
        <pc:sldMkLst>
          <pc:docMk/>
          <pc:sldMk cId="1584807236" sldId="311"/>
        </pc:sldMkLst>
      </pc:sldChg>
    </pc:docChg>
  </pc:docChgLst>
  <pc:docChgLst>
    <pc:chgData name="Kirsten Holles" userId="82dea646-1988-419d-a3a8-7bf59eb1c35d" providerId="ADAL" clId="{8177CCF0-BD06-4A79-B123-AD9D86A4A24C}"/>
    <pc:docChg chg="custSel modSld">
      <pc:chgData name="Kirsten Holles" userId="82dea646-1988-419d-a3a8-7bf59eb1c35d" providerId="ADAL" clId="{8177CCF0-BD06-4A79-B123-AD9D86A4A24C}" dt="2026-05-21T18:16:30.147" v="91" actId="20577"/>
      <pc:docMkLst>
        <pc:docMk/>
      </pc:docMkLst>
      <pc:sldChg chg="modSp mod">
        <pc:chgData name="Kirsten Holles" userId="82dea646-1988-419d-a3a8-7bf59eb1c35d" providerId="ADAL" clId="{8177CCF0-BD06-4A79-B123-AD9D86A4A24C}" dt="2026-05-21T16:51:55.041" v="1" actId="27636"/>
        <pc:sldMkLst>
          <pc:docMk/>
          <pc:sldMk cId="937926598" sldId="292"/>
        </pc:sldMkLst>
        <pc:spChg chg="mod">
          <ac:chgData name="Kirsten Holles" userId="82dea646-1988-419d-a3a8-7bf59eb1c35d" providerId="ADAL" clId="{8177CCF0-BD06-4A79-B123-AD9D86A4A24C}" dt="2026-05-21T16:51:55.041" v="1" actId="27636"/>
          <ac:spMkLst>
            <pc:docMk/>
            <pc:sldMk cId="937926598" sldId="292"/>
            <ac:spMk id="3" creationId="{0A554FF1-6D7B-4EB6-8AA3-58BAC439A594}"/>
          </ac:spMkLst>
        </pc:spChg>
      </pc:sldChg>
      <pc:sldChg chg="modSp mod">
        <pc:chgData name="Kirsten Holles" userId="82dea646-1988-419d-a3a8-7bf59eb1c35d" providerId="ADAL" clId="{8177CCF0-BD06-4A79-B123-AD9D86A4A24C}" dt="2026-05-21T16:54:04.248" v="13" actId="255"/>
        <pc:sldMkLst>
          <pc:docMk/>
          <pc:sldMk cId="1000350788" sldId="293"/>
        </pc:sldMkLst>
        <pc:spChg chg="mod">
          <ac:chgData name="Kirsten Holles" userId="82dea646-1988-419d-a3a8-7bf59eb1c35d" providerId="ADAL" clId="{8177CCF0-BD06-4A79-B123-AD9D86A4A24C}" dt="2026-05-21T16:54:04.248" v="13" actId="255"/>
          <ac:spMkLst>
            <pc:docMk/>
            <pc:sldMk cId="1000350788" sldId="293"/>
            <ac:spMk id="3" creationId="{9A244FC5-591C-ECB0-E709-CB30AA8DB9EA}"/>
          </ac:spMkLst>
        </pc:spChg>
      </pc:sldChg>
      <pc:sldChg chg="modSp mod">
        <pc:chgData name="Kirsten Holles" userId="82dea646-1988-419d-a3a8-7bf59eb1c35d" providerId="ADAL" clId="{8177CCF0-BD06-4A79-B123-AD9D86A4A24C}" dt="2026-05-21T17:10:48.301" v="14" actId="948"/>
        <pc:sldMkLst>
          <pc:docMk/>
          <pc:sldMk cId="1052484437" sldId="297"/>
        </pc:sldMkLst>
        <pc:spChg chg="mod">
          <ac:chgData name="Kirsten Holles" userId="82dea646-1988-419d-a3a8-7bf59eb1c35d" providerId="ADAL" clId="{8177CCF0-BD06-4A79-B123-AD9D86A4A24C}" dt="2026-05-21T17:10:48.301" v="14" actId="948"/>
          <ac:spMkLst>
            <pc:docMk/>
            <pc:sldMk cId="1052484437" sldId="297"/>
            <ac:spMk id="3" creationId="{73F326E6-EB5C-EDDC-E538-99C2D7923AA1}"/>
          </ac:spMkLst>
        </pc:spChg>
      </pc:sldChg>
      <pc:sldChg chg="modSp mod">
        <pc:chgData name="Kirsten Holles" userId="82dea646-1988-419d-a3a8-7bf59eb1c35d" providerId="ADAL" clId="{8177CCF0-BD06-4A79-B123-AD9D86A4A24C}" dt="2026-05-21T17:49:41.520" v="89" actId="20577"/>
        <pc:sldMkLst>
          <pc:docMk/>
          <pc:sldMk cId="4122289562" sldId="304"/>
        </pc:sldMkLst>
        <pc:spChg chg="mod">
          <ac:chgData name="Kirsten Holles" userId="82dea646-1988-419d-a3a8-7bf59eb1c35d" providerId="ADAL" clId="{8177CCF0-BD06-4A79-B123-AD9D86A4A24C}" dt="2026-05-21T17:49:41.520" v="89" actId="20577"/>
          <ac:spMkLst>
            <pc:docMk/>
            <pc:sldMk cId="4122289562" sldId="304"/>
            <ac:spMk id="8" creationId="{FF4E1ABF-674F-A052-B869-2691855BAC28}"/>
          </ac:spMkLst>
        </pc:spChg>
      </pc:sldChg>
      <pc:sldChg chg="modSp mod">
        <pc:chgData name="Kirsten Holles" userId="82dea646-1988-419d-a3a8-7bf59eb1c35d" providerId="ADAL" clId="{8177CCF0-BD06-4A79-B123-AD9D86A4A24C}" dt="2026-05-21T18:16:30.147" v="91" actId="20577"/>
        <pc:sldMkLst>
          <pc:docMk/>
          <pc:sldMk cId="1217411225" sldId="307"/>
        </pc:sldMkLst>
        <pc:spChg chg="mod">
          <ac:chgData name="Kirsten Holles" userId="82dea646-1988-419d-a3a8-7bf59eb1c35d" providerId="ADAL" clId="{8177CCF0-BD06-4A79-B123-AD9D86A4A24C}" dt="2026-05-21T18:16:30.147" v="91" actId="20577"/>
          <ac:spMkLst>
            <pc:docMk/>
            <pc:sldMk cId="1217411225" sldId="307"/>
            <ac:spMk id="2" creationId="{345322D6-DBA9-BA9C-4AB0-A3199AA45316}"/>
          </ac:spMkLst>
        </pc:spChg>
      </pc:sldChg>
      <pc:sldChg chg="modSp mod">
        <pc:chgData name="Kirsten Holles" userId="82dea646-1988-419d-a3a8-7bf59eb1c35d" providerId="ADAL" clId="{8177CCF0-BD06-4A79-B123-AD9D86A4A24C}" dt="2026-05-21T16:53:17.320" v="10" actId="14100"/>
        <pc:sldMkLst>
          <pc:docMk/>
          <pc:sldMk cId="2085059807" sldId="312"/>
        </pc:sldMkLst>
        <pc:spChg chg="mod">
          <ac:chgData name="Kirsten Holles" userId="82dea646-1988-419d-a3a8-7bf59eb1c35d" providerId="ADAL" clId="{8177CCF0-BD06-4A79-B123-AD9D86A4A24C}" dt="2026-05-21T16:53:17.320" v="10" actId="14100"/>
          <ac:spMkLst>
            <pc:docMk/>
            <pc:sldMk cId="2085059807" sldId="312"/>
            <ac:spMk id="8" creationId="{1F0D01E4-D7B3-4712-979E-A13FFB0B524F}"/>
          </ac:spMkLst>
        </pc:spChg>
        <pc:spChg chg="mod">
          <ac:chgData name="Kirsten Holles" userId="82dea646-1988-419d-a3a8-7bf59eb1c35d" providerId="ADAL" clId="{8177CCF0-BD06-4A79-B123-AD9D86A4A24C}" dt="2026-05-21T16:53:00.868" v="8" actId="108"/>
          <ac:spMkLst>
            <pc:docMk/>
            <pc:sldMk cId="2085059807" sldId="312"/>
            <ac:spMk id="9" creationId="{2E5A2218-B293-43FC-AB05-A9514BF7BB3E}"/>
          </ac:spMkLst>
        </pc:spChg>
      </pc:sldChg>
      <pc:sldChg chg="modSp mod">
        <pc:chgData name="Kirsten Holles" userId="82dea646-1988-419d-a3a8-7bf59eb1c35d" providerId="ADAL" clId="{8177CCF0-BD06-4A79-B123-AD9D86A4A24C}" dt="2026-05-21T16:52:50.093" v="7" actId="1076"/>
        <pc:sldMkLst>
          <pc:docMk/>
          <pc:sldMk cId="360401764" sldId="314"/>
        </pc:sldMkLst>
        <pc:spChg chg="mod">
          <ac:chgData name="Kirsten Holles" userId="82dea646-1988-419d-a3a8-7bf59eb1c35d" providerId="ADAL" clId="{8177CCF0-BD06-4A79-B123-AD9D86A4A24C}" dt="2026-05-21T16:52:50.093" v="7" actId="1076"/>
          <ac:spMkLst>
            <pc:docMk/>
            <pc:sldMk cId="360401764" sldId="314"/>
            <ac:spMk id="5" creationId="{B0762855-8D49-4553-8677-CB8206233D7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74F0B-9759-4B8A-BE97-08EA854D73B1}"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en-US"/>
        </a:p>
      </dgm:t>
    </dgm:pt>
    <dgm:pt modelId="{303425A9-1EC3-49AF-9AF2-0C6BD385755F}">
      <dgm:prSet phldrT="[Text]"/>
      <dgm:spPr/>
      <dgm:t>
        <a:bodyPr/>
        <a:lstStyle/>
        <a:p>
          <a:r>
            <a:rPr lang="en-US" dirty="0">
              <a:latin typeface="Arial" panose="020B0604020202020204" pitchFamily="34" charset="0"/>
              <a:cs typeface="Arial" panose="020B0604020202020204" pitchFamily="34" charset="0"/>
            </a:rPr>
            <a:t>Number of Watersheds Impacted</a:t>
          </a:r>
        </a:p>
      </dgm:t>
    </dgm:pt>
    <dgm:pt modelId="{72936D42-7F03-4739-B9FC-EC71091C436A}" type="parTrans" cxnId="{057E0004-8B38-48C7-9ECB-1BA718CCD971}">
      <dgm:prSet/>
      <dgm:spPr/>
      <dgm:t>
        <a:bodyPr/>
        <a:lstStyle/>
        <a:p>
          <a:endParaRPr lang="en-US">
            <a:latin typeface="Arial" panose="020B0604020202020204" pitchFamily="34" charset="0"/>
            <a:cs typeface="Arial" panose="020B0604020202020204" pitchFamily="34" charset="0"/>
          </a:endParaRPr>
        </a:p>
      </dgm:t>
    </dgm:pt>
    <dgm:pt modelId="{04ECAFFD-A6BB-4505-B9FA-F39096A6B13E}" type="sibTrans" cxnId="{057E0004-8B38-48C7-9ECB-1BA718CCD971}">
      <dgm:prSet/>
      <dgm:spPr/>
      <dgm:t>
        <a:bodyPr/>
        <a:lstStyle/>
        <a:p>
          <a:endParaRPr lang="en-US">
            <a:latin typeface="Arial" panose="020B0604020202020204" pitchFamily="34" charset="0"/>
            <a:cs typeface="Arial" panose="020B0604020202020204" pitchFamily="34" charset="0"/>
          </a:endParaRPr>
        </a:p>
      </dgm:t>
    </dgm:pt>
    <dgm:pt modelId="{F8297441-28DA-4131-9DF7-0F1EE542FAA7}">
      <dgm:prSet/>
      <dgm:spPr>
        <a:solidFill>
          <a:srgbClr val="0070C0"/>
        </a:solidFill>
      </dgm:spPr>
      <dgm:t>
        <a:bodyPr/>
        <a:lstStyle/>
        <a:p>
          <a:r>
            <a:rPr lang="en-US" dirty="0">
              <a:latin typeface="Arial" panose="020B0604020202020204" pitchFamily="34" charset="0"/>
              <a:cs typeface="Arial" panose="020B0604020202020204" pitchFamily="34" charset="0"/>
            </a:rPr>
            <a:t>Projected Amount of Water Saved</a:t>
          </a:r>
        </a:p>
      </dgm:t>
    </dgm:pt>
    <dgm:pt modelId="{03ECE0A2-DAB1-4399-8819-520CF7FBD641}" type="parTrans" cxnId="{45A57749-0818-4076-ABE3-8DE3DEF758CF}">
      <dgm:prSet/>
      <dgm:spPr/>
      <dgm:t>
        <a:bodyPr/>
        <a:lstStyle/>
        <a:p>
          <a:endParaRPr lang="en-US">
            <a:latin typeface="Arial" panose="020B0604020202020204" pitchFamily="34" charset="0"/>
            <a:cs typeface="Arial" panose="020B0604020202020204" pitchFamily="34" charset="0"/>
          </a:endParaRPr>
        </a:p>
      </dgm:t>
    </dgm:pt>
    <dgm:pt modelId="{FFA94887-BB1E-46B4-85F3-72148859DAD8}" type="sibTrans" cxnId="{45A57749-0818-4076-ABE3-8DE3DEF758CF}">
      <dgm:prSet/>
      <dgm:spPr/>
      <dgm:t>
        <a:bodyPr/>
        <a:lstStyle/>
        <a:p>
          <a:endParaRPr lang="en-US">
            <a:latin typeface="Arial" panose="020B0604020202020204" pitchFamily="34" charset="0"/>
            <a:cs typeface="Arial" panose="020B0604020202020204" pitchFamily="34" charset="0"/>
          </a:endParaRPr>
        </a:p>
      </dgm:t>
    </dgm:pt>
    <dgm:pt modelId="{4F8D5238-878E-40D3-B498-AD995D9EB14E}">
      <dgm:prSet/>
      <dgm:spPr/>
      <dgm:t>
        <a:bodyPr/>
        <a:lstStyle/>
        <a:p>
          <a:r>
            <a:rPr lang="en-US" dirty="0">
              <a:latin typeface="Arial" panose="020B0604020202020204" pitchFamily="34" charset="0"/>
              <a:cs typeface="Arial" panose="020B0604020202020204" pitchFamily="34" charset="0"/>
            </a:rPr>
            <a:t>Agricultural Acreage</a:t>
          </a:r>
        </a:p>
      </dgm:t>
    </dgm:pt>
    <dgm:pt modelId="{FA6A18D2-8444-4508-8A9E-B12B55D24415}" type="sibTrans" cxnId="{DE03D8FD-E19A-4420-9231-FFC1F36435FB}">
      <dgm:prSet/>
      <dgm:spPr/>
      <dgm:t>
        <a:bodyPr/>
        <a:lstStyle/>
        <a:p>
          <a:endParaRPr lang="en-US">
            <a:latin typeface="Arial" panose="020B0604020202020204" pitchFamily="34" charset="0"/>
            <a:cs typeface="Arial" panose="020B0604020202020204" pitchFamily="34" charset="0"/>
          </a:endParaRPr>
        </a:p>
      </dgm:t>
    </dgm:pt>
    <dgm:pt modelId="{4354084D-3F9D-41FC-9582-53DBC7DF23A8}" type="parTrans" cxnId="{DE03D8FD-E19A-4420-9231-FFC1F36435FB}">
      <dgm:prSet/>
      <dgm:spPr/>
      <dgm:t>
        <a:bodyPr/>
        <a:lstStyle/>
        <a:p>
          <a:endParaRPr lang="en-US">
            <a:latin typeface="Arial" panose="020B0604020202020204" pitchFamily="34" charset="0"/>
            <a:cs typeface="Arial" panose="020B0604020202020204" pitchFamily="34" charset="0"/>
          </a:endParaRPr>
        </a:p>
      </dgm:t>
    </dgm:pt>
    <dgm:pt modelId="{52696B3F-E857-4250-AD35-899517E46A18}">
      <dgm:prSet/>
      <dgm:spPr>
        <a:solidFill>
          <a:srgbClr val="00B050"/>
        </a:solidFill>
      </dgm:spPr>
      <dgm:t>
        <a:bodyPr/>
        <a:lstStyle/>
        <a:p>
          <a:r>
            <a:rPr lang="en-US" dirty="0">
              <a:latin typeface="Arial" panose="020B0604020202020204" pitchFamily="34" charset="0"/>
              <a:cs typeface="Arial" panose="020B0604020202020204" pitchFamily="34" charset="0"/>
            </a:rPr>
            <a:t>Number of Farms and Ranches Benefited</a:t>
          </a:r>
        </a:p>
      </dgm:t>
    </dgm:pt>
    <dgm:pt modelId="{1788981C-2005-439C-8FAA-C36EE8856865}" type="parTrans" cxnId="{859EABD8-0EE4-4725-95BE-5E9DCB8B573B}">
      <dgm:prSet/>
      <dgm:spPr/>
      <dgm:t>
        <a:bodyPr/>
        <a:lstStyle/>
        <a:p>
          <a:endParaRPr lang="en-US">
            <a:latin typeface="Arial" panose="020B0604020202020204" pitchFamily="34" charset="0"/>
            <a:cs typeface="Arial" panose="020B0604020202020204" pitchFamily="34" charset="0"/>
          </a:endParaRPr>
        </a:p>
      </dgm:t>
    </dgm:pt>
    <dgm:pt modelId="{1BE569E2-53BB-42E7-BC2B-1F9C7401D440}" type="sibTrans" cxnId="{859EABD8-0EE4-4725-95BE-5E9DCB8B573B}">
      <dgm:prSet/>
      <dgm:spPr/>
      <dgm:t>
        <a:bodyPr/>
        <a:lstStyle/>
        <a:p>
          <a:endParaRPr lang="en-US">
            <a:latin typeface="Arial" panose="020B0604020202020204" pitchFamily="34" charset="0"/>
            <a:cs typeface="Arial" panose="020B0604020202020204" pitchFamily="34" charset="0"/>
          </a:endParaRPr>
        </a:p>
      </dgm:t>
    </dgm:pt>
    <dgm:pt modelId="{2009B20E-D068-48A5-BB2C-BA33F0659115}" type="pres">
      <dgm:prSet presAssocID="{63A74F0B-9759-4B8A-BE97-08EA854D73B1}" presName="linear" presStyleCnt="0">
        <dgm:presLayoutVars>
          <dgm:dir/>
          <dgm:animLvl val="lvl"/>
          <dgm:resizeHandles val="exact"/>
        </dgm:presLayoutVars>
      </dgm:prSet>
      <dgm:spPr/>
    </dgm:pt>
    <dgm:pt modelId="{392A9F86-D144-4320-B6D7-9223552F3B96}" type="pres">
      <dgm:prSet presAssocID="{F8297441-28DA-4131-9DF7-0F1EE542FAA7}" presName="parentLin" presStyleCnt="0"/>
      <dgm:spPr/>
    </dgm:pt>
    <dgm:pt modelId="{01609A9C-1114-493B-A106-6C4C36F2BC02}" type="pres">
      <dgm:prSet presAssocID="{F8297441-28DA-4131-9DF7-0F1EE542FAA7}" presName="parentLeftMargin" presStyleLbl="node1" presStyleIdx="0" presStyleCnt="4"/>
      <dgm:spPr/>
    </dgm:pt>
    <dgm:pt modelId="{1C3CA53E-537B-4697-895E-829756ED5CC9}" type="pres">
      <dgm:prSet presAssocID="{F8297441-28DA-4131-9DF7-0F1EE542FAA7}" presName="parentText" presStyleLbl="node1" presStyleIdx="0" presStyleCnt="4">
        <dgm:presLayoutVars>
          <dgm:chMax val="0"/>
          <dgm:bulletEnabled val="1"/>
        </dgm:presLayoutVars>
      </dgm:prSet>
      <dgm:spPr/>
    </dgm:pt>
    <dgm:pt modelId="{E18B0104-F6B7-4317-A3C9-6F57E9F9A006}" type="pres">
      <dgm:prSet presAssocID="{F8297441-28DA-4131-9DF7-0F1EE542FAA7}" presName="negativeSpace" presStyleCnt="0"/>
      <dgm:spPr/>
    </dgm:pt>
    <dgm:pt modelId="{12CBA240-9B17-44C0-A62F-EA09BECF794D}" type="pres">
      <dgm:prSet presAssocID="{F8297441-28DA-4131-9DF7-0F1EE542FAA7}" presName="childText" presStyleLbl="conFgAcc1" presStyleIdx="0" presStyleCnt="4">
        <dgm:presLayoutVars>
          <dgm:bulletEnabled val="1"/>
        </dgm:presLayoutVars>
      </dgm:prSet>
      <dgm:spPr/>
    </dgm:pt>
    <dgm:pt modelId="{058D952A-D0B9-4D11-8C27-994E3AD71C9D}" type="pres">
      <dgm:prSet presAssocID="{FFA94887-BB1E-46B4-85F3-72148859DAD8}" presName="spaceBetweenRectangles" presStyleCnt="0"/>
      <dgm:spPr/>
    </dgm:pt>
    <dgm:pt modelId="{5A278178-A453-4B88-8D7C-351C8E48B006}" type="pres">
      <dgm:prSet presAssocID="{52696B3F-E857-4250-AD35-899517E46A18}" presName="parentLin" presStyleCnt="0"/>
      <dgm:spPr/>
    </dgm:pt>
    <dgm:pt modelId="{668048B9-5354-4FC0-AEF9-F706211BFD49}" type="pres">
      <dgm:prSet presAssocID="{52696B3F-E857-4250-AD35-899517E46A18}" presName="parentLeftMargin" presStyleLbl="node1" presStyleIdx="0" presStyleCnt="4"/>
      <dgm:spPr/>
    </dgm:pt>
    <dgm:pt modelId="{478384D9-4F3E-43A2-A833-BC05F0E04401}" type="pres">
      <dgm:prSet presAssocID="{52696B3F-E857-4250-AD35-899517E46A18}" presName="parentText" presStyleLbl="node1" presStyleIdx="1" presStyleCnt="4">
        <dgm:presLayoutVars>
          <dgm:chMax val="0"/>
          <dgm:bulletEnabled val="1"/>
        </dgm:presLayoutVars>
      </dgm:prSet>
      <dgm:spPr/>
    </dgm:pt>
    <dgm:pt modelId="{8E5B8BE0-FAFA-483A-8973-E0C7D61C00A6}" type="pres">
      <dgm:prSet presAssocID="{52696B3F-E857-4250-AD35-899517E46A18}" presName="negativeSpace" presStyleCnt="0"/>
      <dgm:spPr/>
    </dgm:pt>
    <dgm:pt modelId="{7B1E3B34-36BB-415F-941E-D240B391A5BF}" type="pres">
      <dgm:prSet presAssocID="{52696B3F-E857-4250-AD35-899517E46A18}" presName="childText" presStyleLbl="conFgAcc1" presStyleIdx="1" presStyleCnt="4">
        <dgm:presLayoutVars>
          <dgm:bulletEnabled val="1"/>
        </dgm:presLayoutVars>
      </dgm:prSet>
      <dgm:spPr/>
    </dgm:pt>
    <dgm:pt modelId="{07D5E12E-C36C-4691-B7F4-570BBEDD34E2}" type="pres">
      <dgm:prSet presAssocID="{1BE569E2-53BB-42E7-BC2B-1F9C7401D440}" presName="spaceBetweenRectangles" presStyleCnt="0"/>
      <dgm:spPr/>
    </dgm:pt>
    <dgm:pt modelId="{DF627AE7-59C5-4F69-BD08-8064BF3AA24B}" type="pres">
      <dgm:prSet presAssocID="{4F8D5238-878E-40D3-B498-AD995D9EB14E}" presName="parentLin" presStyleCnt="0"/>
      <dgm:spPr/>
    </dgm:pt>
    <dgm:pt modelId="{9300933D-BAD7-494C-849F-FB99CE920E5A}" type="pres">
      <dgm:prSet presAssocID="{4F8D5238-878E-40D3-B498-AD995D9EB14E}" presName="parentLeftMargin" presStyleLbl="node1" presStyleIdx="1" presStyleCnt="4"/>
      <dgm:spPr/>
    </dgm:pt>
    <dgm:pt modelId="{791A3E32-02FB-4FAA-9C5B-C71A2B17E63C}" type="pres">
      <dgm:prSet presAssocID="{4F8D5238-878E-40D3-B498-AD995D9EB14E}" presName="parentText" presStyleLbl="node1" presStyleIdx="2" presStyleCnt="4">
        <dgm:presLayoutVars>
          <dgm:chMax val="0"/>
          <dgm:bulletEnabled val="1"/>
        </dgm:presLayoutVars>
      </dgm:prSet>
      <dgm:spPr/>
    </dgm:pt>
    <dgm:pt modelId="{44207215-14EB-4FCE-9C82-B1B44943985A}" type="pres">
      <dgm:prSet presAssocID="{4F8D5238-878E-40D3-B498-AD995D9EB14E}" presName="negativeSpace" presStyleCnt="0"/>
      <dgm:spPr/>
    </dgm:pt>
    <dgm:pt modelId="{94066D80-422A-49C1-82AF-E90B84D7F4A8}" type="pres">
      <dgm:prSet presAssocID="{4F8D5238-878E-40D3-B498-AD995D9EB14E}" presName="childText" presStyleLbl="conFgAcc1" presStyleIdx="2" presStyleCnt="4">
        <dgm:presLayoutVars>
          <dgm:bulletEnabled val="1"/>
        </dgm:presLayoutVars>
      </dgm:prSet>
      <dgm:spPr/>
    </dgm:pt>
    <dgm:pt modelId="{8C6E18E1-AC71-4D56-BE61-C5C6ABF75D9E}" type="pres">
      <dgm:prSet presAssocID="{FA6A18D2-8444-4508-8A9E-B12B55D24415}" presName="spaceBetweenRectangles" presStyleCnt="0"/>
      <dgm:spPr/>
    </dgm:pt>
    <dgm:pt modelId="{8970A915-623B-411D-A8B8-9E148F3347F1}" type="pres">
      <dgm:prSet presAssocID="{303425A9-1EC3-49AF-9AF2-0C6BD385755F}" presName="parentLin" presStyleCnt="0"/>
      <dgm:spPr/>
    </dgm:pt>
    <dgm:pt modelId="{DCEDD349-866C-4C8B-9E22-C1BE6D8158B4}" type="pres">
      <dgm:prSet presAssocID="{303425A9-1EC3-49AF-9AF2-0C6BD385755F}" presName="parentLeftMargin" presStyleLbl="node1" presStyleIdx="2" presStyleCnt="4"/>
      <dgm:spPr/>
    </dgm:pt>
    <dgm:pt modelId="{A35F8CF7-9EAD-4A0A-A520-20E01D8A055C}" type="pres">
      <dgm:prSet presAssocID="{303425A9-1EC3-49AF-9AF2-0C6BD385755F}" presName="parentText" presStyleLbl="node1" presStyleIdx="3" presStyleCnt="4">
        <dgm:presLayoutVars>
          <dgm:chMax val="0"/>
          <dgm:bulletEnabled val="1"/>
        </dgm:presLayoutVars>
      </dgm:prSet>
      <dgm:spPr/>
    </dgm:pt>
    <dgm:pt modelId="{88F37537-42A9-4CF5-9A80-5E6E7FC70E6B}" type="pres">
      <dgm:prSet presAssocID="{303425A9-1EC3-49AF-9AF2-0C6BD385755F}" presName="negativeSpace" presStyleCnt="0"/>
      <dgm:spPr/>
    </dgm:pt>
    <dgm:pt modelId="{48AC92A6-63FD-4641-82AB-F0CBED2B8AAB}" type="pres">
      <dgm:prSet presAssocID="{303425A9-1EC3-49AF-9AF2-0C6BD385755F}" presName="childText" presStyleLbl="conFgAcc1" presStyleIdx="3" presStyleCnt="4">
        <dgm:presLayoutVars>
          <dgm:bulletEnabled val="1"/>
        </dgm:presLayoutVars>
      </dgm:prSet>
      <dgm:spPr/>
    </dgm:pt>
  </dgm:ptLst>
  <dgm:cxnLst>
    <dgm:cxn modelId="{057E0004-8B38-48C7-9ECB-1BA718CCD971}" srcId="{63A74F0B-9759-4B8A-BE97-08EA854D73B1}" destId="{303425A9-1EC3-49AF-9AF2-0C6BD385755F}" srcOrd="3" destOrd="0" parTransId="{72936D42-7F03-4739-B9FC-EC71091C436A}" sibTransId="{04ECAFFD-A6BB-4505-B9FA-F39096A6B13E}"/>
    <dgm:cxn modelId="{D0088F0A-FC2E-4609-97E2-96AE86A07E75}" type="presOf" srcId="{4F8D5238-878E-40D3-B498-AD995D9EB14E}" destId="{9300933D-BAD7-494C-849F-FB99CE920E5A}" srcOrd="0" destOrd="0" presId="urn:microsoft.com/office/officeart/2005/8/layout/list1"/>
    <dgm:cxn modelId="{9920B334-9EAC-4EFF-80FD-DF500728C39C}" type="presOf" srcId="{52696B3F-E857-4250-AD35-899517E46A18}" destId="{478384D9-4F3E-43A2-A833-BC05F0E04401}" srcOrd="1" destOrd="0" presId="urn:microsoft.com/office/officeart/2005/8/layout/list1"/>
    <dgm:cxn modelId="{F03CFE40-6B99-4158-B638-04A0471C8769}" type="presOf" srcId="{303425A9-1EC3-49AF-9AF2-0C6BD385755F}" destId="{A35F8CF7-9EAD-4A0A-A520-20E01D8A055C}" srcOrd="1" destOrd="0" presId="urn:microsoft.com/office/officeart/2005/8/layout/list1"/>
    <dgm:cxn modelId="{FB80E35B-00DA-4C28-8C6C-15555E163ED4}" type="presOf" srcId="{4F8D5238-878E-40D3-B498-AD995D9EB14E}" destId="{791A3E32-02FB-4FAA-9C5B-C71A2B17E63C}" srcOrd="1" destOrd="0" presId="urn:microsoft.com/office/officeart/2005/8/layout/list1"/>
    <dgm:cxn modelId="{45A57749-0818-4076-ABE3-8DE3DEF758CF}" srcId="{63A74F0B-9759-4B8A-BE97-08EA854D73B1}" destId="{F8297441-28DA-4131-9DF7-0F1EE542FAA7}" srcOrd="0" destOrd="0" parTransId="{03ECE0A2-DAB1-4399-8819-520CF7FBD641}" sibTransId="{FFA94887-BB1E-46B4-85F3-72148859DAD8}"/>
    <dgm:cxn modelId="{2164D692-F816-4142-A15C-41C25F380B7E}" type="presOf" srcId="{52696B3F-E857-4250-AD35-899517E46A18}" destId="{668048B9-5354-4FC0-AEF9-F706211BFD49}" srcOrd="0" destOrd="0" presId="urn:microsoft.com/office/officeart/2005/8/layout/list1"/>
    <dgm:cxn modelId="{AF07FEA2-B065-46AF-B990-C4C83F06E8A1}" type="presOf" srcId="{F8297441-28DA-4131-9DF7-0F1EE542FAA7}" destId="{1C3CA53E-537B-4697-895E-829756ED5CC9}" srcOrd="1" destOrd="0" presId="urn:microsoft.com/office/officeart/2005/8/layout/list1"/>
    <dgm:cxn modelId="{FFC832AF-EC00-43BC-9FF8-9F57B1ADC99A}" type="presOf" srcId="{63A74F0B-9759-4B8A-BE97-08EA854D73B1}" destId="{2009B20E-D068-48A5-BB2C-BA33F0659115}" srcOrd="0" destOrd="0" presId="urn:microsoft.com/office/officeart/2005/8/layout/list1"/>
    <dgm:cxn modelId="{859EABD8-0EE4-4725-95BE-5E9DCB8B573B}" srcId="{63A74F0B-9759-4B8A-BE97-08EA854D73B1}" destId="{52696B3F-E857-4250-AD35-899517E46A18}" srcOrd="1" destOrd="0" parTransId="{1788981C-2005-439C-8FAA-C36EE8856865}" sibTransId="{1BE569E2-53BB-42E7-BC2B-1F9C7401D440}"/>
    <dgm:cxn modelId="{1080A6E4-4D97-4C11-A374-77D9F31B5F5D}" type="presOf" srcId="{303425A9-1EC3-49AF-9AF2-0C6BD385755F}" destId="{DCEDD349-866C-4C8B-9E22-C1BE6D8158B4}" srcOrd="0" destOrd="0" presId="urn:microsoft.com/office/officeart/2005/8/layout/list1"/>
    <dgm:cxn modelId="{19787DFB-48E9-4391-8230-1A5BF0C17BB6}" type="presOf" srcId="{F8297441-28DA-4131-9DF7-0F1EE542FAA7}" destId="{01609A9C-1114-493B-A106-6C4C36F2BC02}" srcOrd="0" destOrd="0" presId="urn:microsoft.com/office/officeart/2005/8/layout/list1"/>
    <dgm:cxn modelId="{DE03D8FD-E19A-4420-9231-FFC1F36435FB}" srcId="{63A74F0B-9759-4B8A-BE97-08EA854D73B1}" destId="{4F8D5238-878E-40D3-B498-AD995D9EB14E}" srcOrd="2" destOrd="0" parTransId="{4354084D-3F9D-41FC-9582-53DBC7DF23A8}" sibTransId="{FA6A18D2-8444-4508-8A9E-B12B55D24415}"/>
    <dgm:cxn modelId="{D1B9B779-58B7-49D1-BE5E-FBA1BC745891}" type="presParOf" srcId="{2009B20E-D068-48A5-BB2C-BA33F0659115}" destId="{392A9F86-D144-4320-B6D7-9223552F3B96}" srcOrd="0" destOrd="0" presId="urn:microsoft.com/office/officeart/2005/8/layout/list1"/>
    <dgm:cxn modelId="{ADAFE104-DDD2-4512-A0A9-AA4581C26F01}" type="presParOf" srcId="{392A9F86-D144-4320-B6D7-9223552F3B96}" destId="{01609A9C-1114-493B-A106-6C4C36F2BC02}" srcOrd="0" destOrd="0" presId="urn:microsoft.com/office/officeart/2005/8/layout/list1"/>
    <dgm:cxn modelId="{C5A672C4-F5DB-4484-9676-DA2A17164527}" type="presParOf" srcId="{392A9F86-D144-4320-B6D7-9223552F3B96}" destId="{1C3CA53E-537B-4697-895E-829756ED5CC9}" srcOrd="1" destOrd="0" presId="urn:microsoft.com/office/officeart/2005/8/layout/list1"/>
    <dgm:cxn modelId="{5D27731E-C392-4D4C-B1C5-0ED95F0CB1A6}" type="presParOf" srcId="{2009B20E-D068-48A5-BB2C-BA33F0659115}" destId="{E18B0104-F6B7-4317-A3C9-6F57E9F9A006}" srcOrd="1" destOrd="0" presId="urn:microsoft.com/office/officeart/2005/8/layout/list1"/>
    <dgm:cxn modelId="{6BBDACB6-DD03-4A51-B5C2-96AC3203D1D3}" type="presParOf" srcId="{2009B20E-D068-48A5-BB2C-BA33F0659115}" destId="{12CBA240-9B17-44C0-A62F-EA09BECF794D}" srcOrd="2" destOrd="0" presId="urn:microsoft.com/office/officeart/2005/8/layout/list1"/>
    <dgm:cxn modelId="{4BBEE16C-6F2C-49EF-99BD-D9C44A58078D}" type="presParOf" srcId="{2009B20E-D068-48A5-BB2C-BA33F0659115}" destId="{058D952A-D0B9-4D11-8C27-994E3AD71C9D}" srcOrd="3" destOrd="0" presId="urn:microsoft.com/office/officeart/2005/8/layout/list1"/>
    <dgm:cxn modelId="{4A482D61-6D1D-41FB-9FDF-A3DFE2D0214F}" type="presParOf" srcId="{2009B20E-D068-48A5-BB2C-BA33F0659115}" destId="{5A278178-A453-4B88-8D7C-351C8E48B006}" srcOrd="4" destOrd="0" presId="urn:microsoft.com/office/officeart/2005/8/layout/list1"/>
    <dgm:cxn modelId="{E4195673-6BF1-49E0-979F-FA2AD27DDAC8}" type="presParOf" srcId="{5A278178-A453-4B88-8D7C-351C8E48B006}" destId="{668048B9-5354-4FC0-AEF9-F706211BFD49}" srcOrd="0" destOrd="0" presId="urn:microsoft.com/office/officeart/2005/8/layout/list1"/>
    <dgm:cxn modelId="{391DFA64-462C-45C8-B4F2-FD8F9518E538}" type="presParOf" srcId="{5A278178-A453-4B88-8D7C-351C8E48B006}" destId="{478384D9-4F3E-43A2-A833-BC05F0E04401}" srcOrd="1" destOrd="0" presId="urn:microsoft.com/office/officeart/2005/8/layout/list1"/>
    <dgm:cxn modelId="{F7FFD9A1-1E8D-4FA3-B1D7-79FB0F531DEC}" type="presParOf" srcId="{2009B20E-D068-48A5-BB2C-BA33F0659115}" destId="{8E5B8BE0-FAFA-483A-8973-E0C7D61C00A6}" srcOrd="5" destOrd="0" presId="urn:microsoft.com/office/officeart/2005/8/layout/list1"/>
    <dgm:cxn modelId="{F901DAEA-D127-47E3-8CED-662519BD655E}" type="presParOf" srcId="{2009B20E-D068-48A5-BB2C-BA33F0659115}" destId="{7B1E3B34-36BB-415F-941E-D240B391A5BF}" srcOrd="6" destOrd="0" presId="urn:microsoft.com/office/officeart/2005/8/layout/list1"/>
    <dgm:cxn modelId="{1B136B61-1981-4C11-8445-6A259D9F2512}" type="presParOf" srcId="{2009B20E-D068-48A5-BB2C-BA33F0659115}" destId="{07D5E12E-C36C-4691-B7F4-570BBEDD34E2}" srcOrd="7" destOrd="0" presId="urn:microsoft.com/office/officeart/2005/8/layout/list1"/>
    <dgm:cxn modelId="{233BFFD8-416E-474E-8BF9-EF6AABB5E81B}" type="presParOf" srcId="{2009B20E-D068-48A5-BB2C-BA33F0659115}" destId="{DF627AE7-59C5-4F69-BD08-8064BF3AA24B}" srcOrd="8" destOrd="0" presId="urn:microsoft.com/office/officeart/2005/8/layout/list1"/>
    <dgm:cxn modelId="{93243FD7-9E1A-45BE-9EF3-FE7E16EF3C71}" type="presParOf" srcId="{DF627AE7-59C5-4F69-BD08-8064BF3AA24B}" destId="{9300933D-BAD7-494C-849F-FB99CE920E5A}" srcOrd="0" destOrd="0" presId="urn:microsoft.com/office/officeart/2005/8/layout/list1"/>
    <dgm:cxn modelId="{78839BCE-5781-4775-B87D-E051F25C1C23}" type="presParOf" srcId="{DF627AE7-59C5-4F69-BD08-8064BF3AA24B}" destId="{791A3E32-02FB-4FAA-9C5B-C71A2B17E63C}" srcOrd="1" destOrd="0" presId="urn:microsoft.com/office/officeart/2005/8/layout/list1"/>
    <dgm:cxn modelId="{D358A113-A8A1-4112-A86B-188E635C1866}" type="presParOf" srcId="{2009B20E-D068-48A5-BB2C-BA33F0659115}" destId="{44207215-14EB-4FCE-9C82-B1B44943985A}" srcOrd="9" destOrd="0" presId="urn:microsoft.com/office/officeart/2005/8/layout/list1"/>
    <dgm:cxn modelId="{7D752B4E-0C59-477E-A71E-DB38D96EBA47}" type="presParOf" srcId="{2009B20E-D068-48A5-BB2C-BA33F0659115}" destId="{94066D80-422A-49C1-82AF-E90B84D7F4A8}" srcOrd="10" destOrd="0" presId="urn:microsoft.com/office/officeart/2005/8/layout/list1"/>
    <dgm:cxn modelId="{16D8E927-FE3D-48B2-95F3-0EA65CBD4263}" type="presParOf" srcId="{2009B20E-D068-48A5-BB2C-BA33F0659115}" destId="{8C6E18E1-AC71-4D56-BE61-C5C6ABF75D9E}" srcOrd="11" destOrd="0" presId="urn:microsoft.com/office/officeart/2005/8/layout/list1"/>
    <dgm:cxn modelId="{2B2A494C-AEFA-476D-AE3B-AB7DB548B317}" type="presParOf" srcId="{2009B20E-D068-48A5-BB2C-BA33F0659115}" destId="{8970A915-623B-411D-A8B8-9E148F3347F1}" srcOrd="12" destOrd="0" presId="urn:microsoft.com/office/officeart/2005/8/layout/list1"/>
    <dgm:cxn modelId="{11E0923A-49F7-4F2D-84E0-F25B0424DD4F}" type="presParOf" srcId="{8970A915-623B-411D-A8B8-9E148F3347F1}" destId="{DCEDD349-866C-4C8B-9E22-C1BE6D8158B4}" srcOrd="0" destOrd="0" presId="urn:microsoft.com/office/officeart/2005/8/layout/list1"/>
    <dgm:cxn modelId="{F702BE36-AD70-42BB-B8A5-46BFDCDA9CE2}" type="presParOf" srcId="{8970A915-623B-411D-A8B8-9E148F3347F1}" destId="{A35F8CF7-9EAD-4A0A-A520-20E01D8A055C}" srcOrd="1" destOrd="0" presId="urn:microsoft.com/office/officeart/2005/8/layout/list1"/>
    <dgm:cxn modelId="{4F01B429-7221-47BA-A28B-5C0A6CE9D097}" type="presParOf" srcId="{2009B20E-D068-48A5-BB2C-BA33F0659115}" destId="{88F37537-42A9-4CF5-9A80-5E6E7FC70E6B}" srcOrd="13" destOrd="0" presId="urn:microsoft.com/office/officeart/2005/8/layout/list1"/>
    <dgm:cxn modelId="{AC0373A2-8732-4260-97DC-6E348E210F06}" type="presParOf" srcId="{2009B20E-D068-48A5-BB2C-BA33F0659115}" destId="{48AC92A6-63FD-4641-82AB-F0CBED2B8AA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BA240-9B17-44C0-A62F-EA09BECF794D}">
      <dsp:nvSpPr>
        <dsp:cNvPr id="0" name=""/>
        <dsp:cNvSpPr/>
      </dsp:nvSpPr>
      <dsp:spPr>
        <a:xfrm>
          <a:off x="0" y="448925"/>
          <a:ext cx="11175748" cy="756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C3CA53E-537B-4697-895E-829756ED5CC9}">
      <dsp:nvSpPr>
        <dsp:cNvPr id="0" name=""/>
        <dsp:cNvSpPr/>
      </dsp:nvSpPr>
      <dsp:spPr>
        <a:xfrm>
          <a:off x="558787" y="6125"/>
          <a:ext cx="7823024" cy="885600"/>
        </a:xfrm>
        <a:prstGeom prst="round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692" tIns="0" rIns="29569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Projected Amount of Water Saved</a:t>
          </a:r>
        </a:p>
      </dsp:txBody>
      <dsp:txXfrm>
        <a:off x="602018" y="49356"/>
        <a:ext cx="7736562" cy="799138"/>
      </dsp:txXfrm>
    </dsp:sp>
    <dsp:sp modelId="{7B1E3B34-36BB-415F-941E-D240B391A5BF}">
      <dsp:nvSpPr>
        <dsp:cNvPr id="0" name=""/>
        <dsp:cNvSpPr/>
      </dsp:nvSpPr>
      <dsp:spPr>
        <a:xfrm>
          <a:off x="0" y="1809725"/>
          <a:ext cx="11175748" cy="756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78384D9-4F3E-43A2-A833-BC05F0E04401}">
      <dsp:nvSpPr>
        <dsp:cNvPr id="0" name=""/>
        <dsp:cNvSpPr/>
      </dsp:nvSpPr>
      <dsp:spPr>
        <a:xfrm>
          <a:off x="558787" y="1366925"/>
          <a:ext cx="7823024" cy="885600"/>
        </a:xfrm>
        <a:prstGeom prst="round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692" tIns="0" rIns="29569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Number of Farms and Ranches Benefited</a:t>
          </a:r>
        </a:p>
      </dsp:txBody>
      <dsp:txXfrm>
        <a:off x="602018" y="1410156"/>
        <a:ext cx="7736562" cy="799138"/>
      </dsp:txXfrm>
    </dsp:sp>
    <dsp:sp modelId="{94066D80-422A-49C1-82AF-E90B84D7F4A8}">
      <dsp:nvSpPr>
        <dsp:cNvPr id="0" name=""/>
        <dsp:cNvSpPr/>
      </dsp:nvSpPr>
      <dsp:spPr>
        <a:xfrm>
          <a:off x="0" y="3170526"/>
          <a:ext cx="11175748" cy="756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91A3E32-02FB-4FAA-9C5B-C71A2B17E63C}">
      <dsp:nvSpPr>
        <dsp:cNvPr id="0" name=""/>
        <dsp:cNvSpPr/>
      </dsp:nvSpPr>
      <dsp:spPr>
        <a:xfrm>
          <a:off x="558787" y="2727725"/>
          <a:ext cx="7823024" cy="885600"/>
        </a:xfrm>
        <a:prstGeom prst="roundRect">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692" tIns="0" rIns="29569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Agricultural Acreage</a:t>
          </a:r>
        </a:p>
      </dsp:txBody>
      <dsp:txXfrm>
        <a:off x="602018" y="2770956"/>
        <a:ext cx="7736562" cy="799138"/>
      </dsp:txXfrm>
    </dsp:sp>
    <dsp:sp modelId="{48AC92A6-63FD-4641-82AB-F0CBED2B8AAB}">
      <dsp:nvSpPr>
        <dsp:cNvPr id="0" name=""/>
        <dsp:cNvSpPr/>
      </dsp:nvSpPr>
      <dsp:spPr>
        <a:xfrm>
          <a:off x="0" y="4531326"/>
          <a:ext cx="11175748" cy="756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35F8CF7-9EAD-4A0A-A520-20E01D8A055C}">
      <dsp:nvSpPr>
        <dsp:cNvPr id="0" name=""/>
        <dsp:cNvSpPr/>
      </dsp:nvSpPr>
      <dsp:spPr>
        <a:xfrm>
          <a:off x="558787" y="4088526"/>
          <a:ext cx="7823024" cy="885600"/>
        </a:xfrm>
        <a:prstGeom prst="roundRect">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5692" tIns="0" rIns="295692"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Number of Watersheds Impacted</a:t>
          </a:r>
        </a:p>
      </dsp:txBody>
      <dsp:txXfrm>
        <a:off x="602018" y="4131757"/>
        <a:ext cx="7736562"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D7A11-4167-4958-8C65-8D64D19A6C4F}"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783A1-666A-4835-839C-5B76889B1122}" type="slidenum">
              <a:rPr lang="en-US" smtClean="0"/>
              <a:t>‹#›</a:t>
            </a:fld>
            <a:endParaRPr lang="en-US"/>
          </a:p>
        </p:txBody>
      </p:sp>
    </p:spTree>
    <p:extLst>
      <p:ext uri="{BB962C8B-B14F-4D97-AF65-F5344CB8AC3E}">
        <p14:creationId xmlns:p14="http://schemas.microsoft.com/office/powerpoint/2010/main" val="178452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-Each application is one eligible applicant and one partner, but we can discuss specific cases as needed.</a:t>
            </a:r>
          </a:p>
          <a:p>
            <a:r>
              <a:rPr lang="en-US">
                <a:latin typeface="Calibri"/>
                <a:ea typeface="Calibri"/>
                <a:cs typeface="Calibri"/>
              </a:rPr>
              <a:t>-There will be a separate budget for each partner.</a:t>
            </a:r>
          </a:p>
        </p:txBody>
      </p:sp>
      <p:sp>
        <p:nvSpPr>
          <p:cNvPr id="4" name="Slide Number Placeholder 3"/>
          <p:cNvSpPr>
            <a:spLocks noGrp="1"/>
          </p:cNvSpPr>
          <p:nvPr>
            <p:ph type="sldNum" sz="quarter" idx="5"/>
          </p:nvPr>
        </p:nvSpPr>
        <p:spPr/>
        <p:txBody>
          <a:bodyPr/>
          <a:lstStyle/>
          <a:p>
            <a:fld id="{454783A1-666A-4835-839C-5B76889B1122}" type="slidenum">
              <a:rPr lang="en-US" smtClean="0"/>
              <a:t>11</a:t>
            </a:fld>
            <a:endParaRPr lang="en-US"/>
          </a:p>
        </p:txBody>
      </p:sp>
    </p:spTree>
    <p:extLst>
      <p:ext uri="{BB962C8B-B14F-4D97-AF65-F5344CB8AC3E}">
        <p14:creationId xmlns:p14="http://schemas.microsoft.com/office/powerpoint/2010/main" val="111418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 may recommend other funding sources for large capital equipment purchases. </a:t>
            </a:r>
          </a:p>
          <a:p>
            <a:r>
              <a:rPr lang="en-US">
                <a:latin typeface="Calibri"/>
                <a:ea typeface="Calibri"/>
                <a:cs typeface="Calibri"/>
              </a:rPr>
              <a:t>-Methods: this is where you detail work with a researcher</a:t>
            </a:r>
          </a:p>
        </p:txBody>
      </p:sp>
      <p:sp>
        <p:nvSpPr>
          <p:cNvPr id="4" name="Slide Number Placeholder 3"/>
          <p:cNvSpPr>
            <a:spLocks noGrp="1"/>
          </p:cNvSpPr>
          <p:nvPr>
            <p:ph type="sldNum" sz="quarter" idx="5"/>
          </p:nvPr>
        </p:nvSpPr>
        <p:spPr/>
        <p:txBody>
          <a:bodyPr/>
          <a:lstStyle/>
          <a:p>
            <a:fld id="{454783A1-666A-4835-839C-5B76889B1122}" type="slidenum">
              <a:rPr lang="en-US" smtClean="0"/>
              <a:t>12</a:t>
            </a:fld>
            <a:endParaRPr lang="en-US"/>
          </a:p>
        </p:txBody>
      </p:sp>
    </p:spTree>
    <p:extLst>
      <p:ext uri="{BB962C8B-B14F-4D97-AF65-F5344CB8AC3E}">
        <p14:creationId xmlns:p14="http://schemas.microsoft.com/office/powerpoint/2010/main" val="410134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046E6F-8FD8-419E-81D4-521BE6BEAE96}" type="datetime1">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312312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40BD0-FCCE-4DB8-A27F-B713501C6DB8}" type="datetime1">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215645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455A8E-6FCF-4C5C-8D25-786E53C4B233}" type="datetime1">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230653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88302-0C06-49A6-9A48-4F3694F436D4}" type="datetime1">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373289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557D7-8DA1-48C3-8002-B6CD5F82A627}" type="datetime1">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51545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C6C2D-4516-4D8A-BE72-F31BC3F5AFD0}" type="datetime1">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26900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F8E06B-452B-4B40-B2B5-6072CA6E158C}" type="datetime1">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386941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229ADD-A7B5-4F16-B919-9E27BD171E95}" type="datetime1">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6612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1B3D7-DF86-49F3-931D-90A0A8EB094C}" type="datetime1">
              <a:rPr lang="en-US" smtClean="0"/>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359284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3067E3-66E2-4273-AB30-F5C1682301B5}" type="datetime1">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399532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26BF60-8B68-4079-8301-7E6366BB91EC}" type="datetime1">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E1EC4-6BBC-4F69-991C-2FA36A9B16DC}" type="slidenum">
              <a:rPr lang="en-US" smtClean="0"/>
              <a:t>‹#›</a:t>
            </a:fld>
            <a:endParaRPr lang="en-US"/>
          </a:p>
        </p:txBody>
      </p:sp>
    </p:spTree>
    <p:extLst>
      <p:ext uri="{BB962C8B-B14F-4D97-AF65-F5344CB8AC3E}">
        <p14:creationId xmlns:p14="http://schemas.microsoft.com/office/powerpoint/2010/main" val="83891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8D7F6-D5EB-488B-BDD8-F39E2CA97D96}" type="datetime1">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E1EC4-6BBC-4F69-991C-2FA36A9B16DC}" type="slidenum">
              <a:rPr lang="en-US" smtClean="0"/>
              <a:t>‹#›</a:t>
            </a:fld>
            <a:endParaRPr lang="en-US"/>
          </a:p>
        </p:txBody>
      </p:sp>
    </p:spTree>
    <p:extLst>
      <p:ext uri="{BB962C8B-B14F-4D97-AF65-F5344CB8AC3E}">
        <p14:creationId xmlns:p14="http://schemas.microsoft.com/office/powerpoint/2010/main" val="339711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nmwrri.grantplatform.com/" TargetMode="Externa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mwrri.grantplatform.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nmwrri.nmsu.edu/nmwrri-agwrp/nmwrri-agwrp.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mwrri.nmsu.edu/index.html"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am10.safelinks.protection.outlook.com/?url=https%3A%2F%2Fwww.nm.gov%2Fwp-content%2Fuploads%2F2024%2F01%2FNew-Mexico-50-Year-WaterAction-Plan.pdf&amp;data=05%7C02%7Ckholles%40nmsu.edu%7Cbd6259ae95144601c76b08deb6967c51%7Ca3ec87a89fb84158ba8ff11bace1ebaa%7C1%7C0%7C639148954626993833%7CUnknown%7CTWFpbGZsb3d8eyJFbXB0eU1hcGkiOnRydWUsIlYiOiIwLjAuMDAwMCIsIlAiOiJXaW4zMiIsIkFOIjoiTWFpbCIsIldUIjoyfQ%3D%3D%7C0%7C%7C%7C&amp;sdata=on1XByETWeYHhwrmhCS2UznerTxIcB2dyUTjkJ0v9%2B0%3D&amp;reserved=0"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nmwrri.nmsu.edu/nmwrri-agwrp/funding-opportunities.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528071-DC11-7554-7630-66D2910EE4D8}"/>
              </a:ext>
            </a:extLst>
          </p:cNvPr>
          <p:cNvSpPr>
            <a:spLocks noGrp="1"/>
          </p:cNvSpPr>
          <p:nvPr>
            <p:ph type="subTitle" idx="1"/>
          </p:nvPr>
        </p:nvSpPr>
        <p:spPr>
          <a:xfrm>
            <a:off x="1524000" y="3429000"/>
            <a:ext cx="9144000" cy="1655762"/>
          </a:xfrm>
        </p:spPr>
        <p:txBody>
          <a:bodyPr vert="horz" lIns="91440" tIns="45720" rIns="91440" bIns="45720" rtlCol="0" anchor="t">
            <a:normAutofit lnSpcReduction="10000"/>
          </a:bodyPr>
          <a:lstStyle/>
          <a:p>
            <a:r>
              <a:rPr lang="en-US" sz="3200" dirty="0">
                <a:solidFill>
                  <a:schemeClr val="tx2"/>
                </a:solidFill>
              </a:rPr>
              <a:t>Informational Webinar</a:t>
            </a:r>
          </a:p>
          <a:p>
            <a:r>
              <a:rPr lang="en-US" sz="3200" dirty="0">
                <a:solidFill>
                  <a:schemeClr val="tx2"/>
                </a:solidFill>
              </a:rPr>
              <a:t>Wednesday May 20, 2026</a:t>
            </a:r>
            <a:endParaRPr lang="en-US" sz="3200" dirty="0">
              <a:solidFill>
                <a:schemeClr val="tx2"/>
              </a:solidFill>
              <a:ea typeface="Calibri"/>
              <a:cs typeface="Calibri"/>
            </a:endParaRPr>
          </a:p>
          <a:p>
            <a:r>
              <a:rPr lang="en-US" sz="3200" dirty="0">
                <a:solidFill>
                  <a:schemeClr val="tx2"/>
                </a:solidFill>
              </a:rPr>
              <a:t>3:00 – 4:30 pm MDT</a:t>
            </a:r>
            <a:endParaRPr lang="en-US" sz="3200" dirty="0">
              <a:solidFill>
                <a:schemeClr val="tx2"/>
              </a:solidFill>
              <a:ea typeface="Calibri"/>
              <a:cs typeface="Calibri"/>
            </a:endParaRPr>
          </a:p>
        </p:txBody>
      </p:sp>
      <p:pic>
        <p:nvPicPr>
          <p:cNvPr id="5" name="Picture 4">
            <a:extLst>
              <a:ext uri="{FF2B5EF4-FFF2-40B4-BE49-F238E27FC236}">
                <a16:creationId xmlns:a16="http://schemas.microsoft.com/office/drawing/2014/main" id="{EC4D68B9-C568-1634-09B4-8C4684D77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74" y="3905581"/>
            <a:ext cx="5627988" cy="3807992"/>
          </a:xfrm>
          <a:prstGeom prst="rect">
            <a:avLst/>
          </a:prstGeom>
        </p:spPr>
      </p:pic>
      <p:pic>
        <p:nvPicPr>
          <p:cNvPr id="7" name="Picture 6">
            <a:extLst>
              <a:ext uri="{FF2B5EF4-FFF2-40B4-BE49-F238E27FC236}">
                <a16:creationId xmlns:a16="http://schemas.microsoft.com/office/drawing/2014/main" id="{07A296C0-619F-2FE3-08D8-796323740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2954" y="4872221"/>
            <a:ext cx="1648526" cy="1726831"/>
          </a:xfrm>
          <a:prstGeom prst="rect">
            <a:avLst/>
          </a:prstGeom>
        </p:spPr>
      </p:pic>
      <p:pic>
        <p:nvPicPr>
          <p:cNvPr id="9" name="Picture 8">
            <a:extLst>
              <a:ext uri="{FF2B5EF4-FFF2-40B4-BE49-F238E27FC236}">
                <a16:creationId xmlns:a16="http://schemas.microsoft.com/office/drawing/2014/main" id="{824AB81E-0848-432A-9926-5DE06D102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468" y="113912"/>
            <a:ext cx="9845749" cy="3076797"/>
          </a:xfrm>
          <a:prstGeom prst="rect">
            <a:avLst/>
          </a:prstGeom>
        </p:spPr>
      </p:pic>
    </p:spTree>
    <p:extLst>
      <p:ext uri="{BB962C8B-B14F-4D97-AF65-F5344CB8AC3E}">
        <p14:creationId xmlns:p14="http://schemas.microsoft.com/office/powerpoint/2010/main" val="2228503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60D3-7CEC-7D79-BCE9-30DF77B01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A87F8-E276-AFA7-AF94-BAD5A970F982}"/>
              </a:ext>
            </a:extLst>
          </p:cNvPr>
          <p:cNvSpPr>
            <a:spLocks noGrp="1"/>
          </p:cNvSpPr>
          <p:nvPr>
            <p:ph type="title"/>
          </p:nvPr>
        </p:nvSpPr>
        <p:spPr>
          <a:xfrm>
            <a:off x="412898" y="-291701"/>
            <a:ext cx="10515600" cy="1325563"/>
          </a:xfrm>
        </p:spPr>
        <p:txBody>
          <a:bodyPr/>
          <a:lstStyle/>
          <a:p>
            <a:r>
              <a:rPr lang="en-US" b="1" dirty="0">
                <a:solidFill>
                  <a:schemeClr val="tx2"/>
                </a:solidFill>
                <a:ea typeface="Calibri Light"/>
                <a:cs typeface="Calibri Light"/>
              </a:rPr>
              <a:t>Evaluation Criteria</a:t>
            </a:r>
          </a:p>
        </p:txBody>
      </p:sp>
      <p:graphicFrame>
        <p:nvGraphicFramePr>
          <p:cNvPr id="6" name="Table 5">
            <a:extLst>
              <a:ext uri="{FF2B5EF4-FFF2-40B4-BE49-F238E27FC236}">
                <a16:creationId xmlns:a16="http://schemas.microsoft.com/office/drawing/2014/main" id="{3A3E2301-681C-40F0-BBE9-24D350A2C2C3}"/>
              </a:ext>
            </a:extLst>
          </p:cNvPr>
          <p:cNvGraphicFramePr>
            <a:graphicFrameLocks noGrp="1"/>
          </p:cNvGraphicFramePr>
          <p:nvPr>
            <p:extLst>
              <p:ext uri="{D42A27DB-BD31-4B8C-83A1-F6EECF244321}">
                <p14:modId xmlns:p14="http://schemas.microsoft.com/office/powerpoint/2010/main" val="3793065640"/>
              </p:ext>
            </p:extLst>
          </p:nvPr>
        </p:nvGraphicFramePr>
        <p:xfrm>
          <a:off x="412898" y="685800"/>
          <a:ext cx="11005672" cy="6109716"/>
        </p:xfrm>
        <a:graphic>
          <a:graphicData uri="http://schemas.openxmlformats.org/drawingml/2006/table">
            <a:tbl>
              <a:tblPr firstRow="1" firstCol="1" bandRow="1">
                <a:tableStyleId>{5C22544A-7EE6-4342-B048-85BDC9FD1C3A}</a:tableStyleId>
              </a:tblPr>
              <a:tblGrid>
                <a:gridCol w="9797143">
                  <a:extLst>
                    <a:ext uri="{9D8B030D-6E8A-4147-A177-3AD203B41FA5}">
                      <a16:colId xmlns:a16="http://schemas.microsoft.com/office/drawing/2014/main" val="849007111"/>
                    </a:ext>
                  </a:extLst>
                </a:gridCol>
                <a:gridCol w="1208529">
                  <a:extLst>
                    <a:ext uri="{9D8B030D-6E8A-4147-A177-3AD203B41FA5}">
                      <a16:colId xmlns:a16="http://schemas.microsoft.com/office/drawing/2014/main" val="2550893632"/>
                    </a:ext>
                  </a:extLst>
                </a:gridCol>
              </a:tblGrid>
              <a:tr h="645214">
                <a:tc>
                  <a:txBody>
                    <a:bodyPr/>
                    <a:lstStyle/>
                    <a:p>
                      <a:pPr marL="342900" marR="0" lvl="0" indent="-342900" fontAlgn="base">
                        <a:lnSpc>
                          <a:spcPct val="107000"/>
                        </a:lnSpc>
                        <a:spcBef>
                          <a:spcPts val="0"/>
                        </a:spcBef>
                        <a:spcAft>
                          <a:spcPts val="0"/>
                        </a:spcAft>
                        <a:buFont typeface="+mj-lt"/>
                        <a:buAutoNum type="arabicPeriod" startAt="6"/>
                        <a:tabLst>
                          <a:tab pos="457200" algn="l"/>
                        </a:tabLst>
                      </a:pPr>
                      <a:r>
                        <a:rPr lang="en-US" sz="2000" dirty="0">
                          <a:effectLst/>
                        </a:rPr>
                        <a:t>Clearly demonstrates capacity, including subcontractors if needed, to design, specify, install, and operate the project, including specialized technical or engineering expertise where required. Applicants also demonstrate that all necessary permits and approvals have been obtained or will be obtained within the project timeline.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solidFill>
                            <a:schemeClr val="tx1"/>
                          </a:solidFill>
                          <a:effectLst/>
                        </a:rPr>
                        <a:t>10 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90441587"/>
                  </a:ext>
                </a:extLst>
              </a:tr>
              <a:tr h="426932">
                <a:tc>
                  <a:txBody>
                    <a:bodyPr/>
                    <a:lstStyle/>
                    <a:p>
                      <a:pPr marL="342900" marR="0" lvl="0" indent="-342900" fontAlgn="base">
                        <a:lnSpc>
                          <a:spcPct val="107000"/>
                        </a:lnSpc>
                        <a:spcBef>
                          <a:spcPts val="0"/>
                        </a:spcBef>
                        <a:spcAft>
                          <a:spcPts val="0"/>
                        </a:spcAft>
                        <a:buFont typeface="+mj-lt"/>
                        <a:buAutoNum type="arabicPeriod" startAt="7"/>
                        <a:tabLst>
                          <a:tab pos="457200" algn="l"/>
                        </a:tabLst>
                      </a:pPr>
                      <a:r>
                        <a:rPr lang="en-US" sz="2000" dirty="0">
                          <a:effectLst/>
                        </a:rPr>
                        <a:t>Clearly demonstrated project schedule and project fits within timeframe of budgeted appropriation (all project funds must be expended by June 30, 2027).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effectLst/>
                        </a:rPr>
                        <a:t>10 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a16="http://schemas.microsoft.com/office/drawing/2014/main" val="702862102"/>
                  </a:ext>
                </a:extLst>
              </a:tr>
              <a:tr h="1081778">
                <a:tc>
                  <a:txBody>
                    <a:bodyPr/>
                    <a:lstStyle/>
                    <a:p>
                      <a:pPr marL="342900" marR="0" lvl="0" indent="-342900" fontAlgn="base">
                        <a:lnSpc>
                          <a:spcPct val="107000"/>
                        </a:lnSpc>
                        <a:spcBef>
                          <a:spcPts val="0"/>
                        </a:spcBef>
                        <a:spcAft>
                          <a:spcPts val="0"/>
                        </a:spcAft>
                        <a:buFont typeface="+mj-lt"/>
                        <a:buAutoNum type="arabicPeriod" startAt="8"/>
                        <a:tabLst>
                          <a:tab pos="457200" algn="l"/>
                        </a:tabLst>
                      </a:pPr>
                      <a:r>
                        <a:rPr lang="en-US" sz="2000" dirty="0">
                          <a:effectLst/>
                        </a:rPr>
                        <a:t>Water savings and/or water resilience impact clearly stated with an estimate of anticipated benefits. Clearly describes how water savings, withdrawals, or water use will be measured and reported to NM WRRI, including the use of appropriate equipment. Where available, proposals may provide information, data, or reasonable estimates of past water use or withdrawals or demonstrate the capacity to provide such information to support impact assessment and evaluation.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10 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5156148"/>
                  </a:ext>
                </a:extLst>
              </a:tr>
              <a:tr h="253330">
                <a:tc>
                  <a:txBody>
                    <a:bodyPr/>
                    <a:lstStyle/>
                    <a:p>
                      <a:pPr marL="342900" marR="0" lvl="0" indent="-342900" fontAlgn="base">
                        <a:lnSpc>
                          <a:spcPct val="107000"/>
                        </a:lnSpc>
                        <a:spcBef>
                          <a:spcPts val="0"/>
                        </a:spcBef>
                        <a:spcAft>
                          <a:spcPts val="0"/>
                        </a:spcAft>
                        <a:buFont typeface="+mj-lt"/>
                        <a:buAutoNum type="arabicPeriod" startAt="9"/>
                        <a:tabLst>
                          <a:tab pos="457200" algn="l"/>
                        </a:tabLst>
                      </a:pPr>
                      <a:r>
                        <a:rPr lang="en-US" sz="2000" dirty="0">
                          <a:effectLst/>
                        </a:rPr>
                        <a:t>Details a reasonable budget that is aligned with the project scope and reflects good use of public resources.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10 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31482326"/>
                  </a:ext>
                </a:extLst>
              </a:tr>
              <a:tr h="645214">
                <a:tc>
                  <a:txBody>
                    <a:bodyPr/>
                    <a:lstStyle/>
                    <a:p>
                      <a:pPr marL="342900" marR="0" lvl="0" indent="-342900" fontAlgn="base">
                        <a:lnSpc>
                          <a:spcPct val="107000"/>
                        </a:lnSpc>
                        <a:spcBef>
                          <a:spcPts val="0"/>
                        </a:spcBef>
                        <a:spcAft>
                          <a:spcPts val="0"/>
                        </a:spcAft>
                        <a:buFont typeface="+mj-lt"/>
                        <a:buAutoNum type="arabicPeriod" startAt="10"/>
                        <a:tabLst>
                          <a:tab pos="457200" algn="l"/>
                        </a:tabLst>
                      </a:pPr>
                      <a:r>
                        <a:rPr lang="en-US" sz="2000" dirty="0">
                          <a:effectLst/>
                        </a:rPr>
                        <a:t>Includes signed Monitoring and Water Impact Assessment Agreement between the eligible applicant, the partner, and NM WRRI that shows the applicant agrees to interact with the NM WRRI water impact analysis and scientific assessment coordination efforts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effectLst/>
                        </a:rPr>
                        <a:t>10 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40298283"/>
                  </a:ext>
                </a:extLst>
              </a:tr>
              <a:tr h="208650">
                <a:tc>
                  <a:txBody>
                    <a:bodyPr/>
                    <a:lstStyle/>
                    <a:p>
                      <a:pPr marL="0" marR="0" fontAlgn="base">
                        <a:lnSpc>
                          <a:spcPct val="107000"/>
                        </a:lnSpc>
                        <a:spcBef>
                          <a:spcPts val="0"/>
                        </a:spcBef>
                        <a:spcAft>
                          <a:spcPts val="0"/>
                        </a:spcAft>
                      </a:pPr>
                      <a:r>
                        <a:rPr lang="en-US" sz="2000" dirty="0">
                          <a:effectLst/>
                        </a:rPr>
                        <a:t>Total Points Available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effectLst/>
                        </a:rPr>
                        <a:t>100 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05081627"/>
                  </a:ext>
                </a:extLst>
              </a:tr>
            </a:tbl>
          </a:graphicData>
        </a:graphic>
      </p:graphicFrame>
    </p:spTree>
    <p:extLst>
      <p:ext uri="{BB962C8B-B14F-4D97-AF65-F5344CB8AC3E}">
        <p14:creationId xmlns:p14="http://schemas.microsoft.com/office/powerpoint/2010/main" val="3645987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B01C-3E9B-9E26-73F1-2C66B2D3D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50E72-DB69-8F02-B8E1-6AD355E2F4F5}"/>
              </a:ext>
            </a:extLst>
          </p:cNvPr>
          <p:cNvSpPr>
            <a:spLocks noGrp="1"/>
          </p:cNvSpPr>
          <p:nvPr>
            <p:ph type="title"/>
          </p:nvPr>
        </p:nvSpPr>
        <p:spPr>
          <a:xfrm>
            <a:off x="529856" y="56825"/>
            <a:ext cx="10515600" cy="1325563"/>
          </a:xfrm>
        </p:spPr>
        <p:txBody>
          <a:bodyPr/>
          <a:lstStyle/>
          <a:p>
            <a:r>
              <a:rPr lang="en-US" b="1" dirty="0">
                <a:solidFill>
                  <a:schemeClr val="tx2"/>
                </a:solidFill>
                <a:ea typeface="Calibri Light"/>
                <a:cs typeface="Calibri Light"/>
              </a:rPr>
              <a:t>Application</a:t>
            </a:r>
            <a:endParaRPr lang="en-US" b="1" dirty="0">
              <a:solidFill>
                <a:schemeClr val="tx2"/>
              </a:solidFill>
            </a:endParaRPr>
          </a:p>
        </p:txBody>
      </p:sp>
      <p:pic>
        <p:nvPicPr>
          <p:cNvPr id="5" name="Picture 4">
            <a:extLst>
              <a:ext uri="{FF2B5EF4-FFF2-40B4-BE49-F238E27FC236}">
                <a16:creationId xmlns:a16="http://schemas.microsoft.com/office/drawing/2014/main" id="{BB015DC3-569A-91B1-D052-76C380912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F8F97038-71B5-C3FE-44AB-613296BE6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
        <p:nvSpPr>
          <p:cNvPr id="7" name="Content Placeholder 2">
            <a:extLst>
              <a:ext uri="{FF2B5EF4-FFF2-40B4-BE49-F238E27FC236}">
                <a16:creationId xmlns:a16="http://schemas.microsoft.com/office/drawing/2014/main" id="{F175D550-C472-1ED2-F894-A6AA13448CF7}"/>
              </a:ext>
            </a:extLst>
          </p:cNvPr>
          <p:cNvSpPr>
            <a:spLocks noGrp="1"/>
          </p:cNvSpPr>
          <p:nvPr>
            <p:ph idx="1"/>
          </p:nvPr>
        </p:nvSpPr>
        <p:spPr>
          <a:xfrm>
            <a:off x="84866" y="1456300"/>
            <a:ext cx="4912435" cy="4453900"/>
          </a:xfrm>
          <a:ln>
            <a:noFill/>
          </a:ln>
        </p:spPr>
        <p:txBody>
          <a:bodyPr vert="horz" lIns="91440" tIns="45720" rIns="91440" bIns="45720" rtlCol="0" anchor="t">
            <a:normAutofit fontScale="55000" lnSpcReduction="20000"/>
          </a:bodyPr>
          <a:lstStyle/>
          <a:p>
            <a:pPr marL="0" indent="0">
              <a:buNone/>
            </a:pPr>
            <a:r>
              <a:rPr lang="en-US" sz="3400" b="1" dirty="0"/>
              <a:t>Funding</a:t>
            </a:r>
            <a:r>
              <a:rPr lang="en-US" sz="3400" dirty="0"/>
              <a:t>: </a:t>
            </a:r>
          </a:p>
          <a:p>
            <a:pPr marL="0" indent="0">
              <a:buNone/>
            </a:pPr>
            <a:r>
              <a:rPr lang="en-US" sz="3400" dirty="0"/>
              <a:t>Project funding pool of $9 million.</a:t>
            </a:r>
            <a:endParaRPr lang="en-US" sz="3400" dirty="0">
              <a:ea typeface="Calibri"/>
              <a:cs typeface="Calibri"/>
            </a:endParaRPr>
          </a:p>
          <a:p>
            <a:pPr marL="0" indent="0">
              <a:buNone/>
            </a:pPr>
            <a:r>
              <a:rPr lang="en-US" sz="3400" dirty="0"/>
              <a:t>Maximum award of $300,000.</a:t>
            </a:r>
            <a:endParaRPr lang="en-US" sz="3400" dirty="0">
              <a:ea typeface="Calibri"/>
              <a:cs typeface="Calibri"/>
            </a:endParaRPr>
          </a:p>
          <a:p>
            <a:pPr marL="0" indent="0">
              <a:buNone/>
            </a:pPr>
            <a:endParaRPr lang="en-US" sz="3400" dirty="0">
              <a:ea typeface="Calibri"/>
              <a:cs typeface="Calibri"/>
            </a:endParaRPr>
          </a:p>
          <a:p>
            <a:pPr marL="0" indent="0">
              <a:buNone/>
            </a:pPr>
            <a:r>
              <a:rPr lang="en-US" sz="3400" dirty="0">
                <a:ea typeface="Calibri"/>
                <a:cs typeface="Calibri"/>
              </a:rPr>
              <a:t>Eligible applicants are not required to contribute to the project costs; however, a 25 percent match is desirable (not to include restricted state or federal funds). </a:t>
            </a:r>
          </a:p>
          <a:p>
            <a:pPr marL="0" indent="0">
              <a:buNone/>
            </a:pPr>
            <a:endParaRPr lang="en-US" sz="3400" dirty="0">
              <a:ea typeface="Calibri"/>
              <a:cs typeface="Calibri"/>
            </a:endParaRPr>
          </a:p>
          <a:p>
            <a:pPr marL="0" indent="0">
              <a:buNone/>
            </a:pPr>
            <a:r>
              <a:rPr lang="en-US" sz="3400" dirty="0">
                <a:ea typeface="Calibri"/>
                <a:cs typeface="Calibri"/>
              </a:rPr>
              <a:t>Administrative costs not to exceed 10 percent of the project budget may be included.</a:t>
            </a:r>
          </a:p>
          <a:p>
            <a:pPr marL="0" indent="0">
              <a:buNone/>
            </a:pPr>
            <a:endParaRPr lang="en-US" sz="3400" dirty="0">
              <a:ea typeface="Calibri"/>
              <a:cs typeface="Calibri"/>
            </a:endParaRPr>
          </a:p>
          <a:p>
            <a:pPr marL="0" indent="0">
              <a:buNone/>
            </a:pPr>
            <a:r>
              <a:rPr lang="en-US" sz="3400" dirty="0">
                <a:ea typeface="Calibri"/>
                <a:cs typeface="Calibri"/>
              </a:rPr>
              <a:t>Eligible applicants must partner with a rancher or farmer.</a:t>
            </a:r>
          </a:p>
          <a:p>
            <a:pPr marL="0" indent="0">
              <a:buNone/>
            </a:pPr>
            <a:endParaRPr lang="en-US" sz="1800" dirty="0">
              <a:ea typeface="Calibri"/>
              <a:cs typeface="Calibri"/>
            </a:endParaRPr>
          </a:p>
        </p:txBody>
      </p:sp>
      <p:pic>
        <p:nvPicPr>
          <p:cNvPr id="8" name="Picture 7">
            <a:extLst>
              <a:ext uri="{FF2B5EF4-FFF2-40B4-BE49-F238E27FC236}">
                <a16:creationId xmlns:a16="http://schemas.microsoft.com/office/drawing/2014/main" id="{CF68F04C-2318-409D-A3AC-E680918C2759}"/>
              </a:ext>
            </a:extLst>
          </p:cNvPr>
          <p:cNvPicPr>
            <a:picLocks noChangeAspect="1"/>
          </p:cNvPicPr>
          <p:nvPr/>
        </p:nvPicPr>
        <p:blipFill>
          <a:blip r:embed="rId5"/>
          <a:stretch>
            <a:fillRect/>
          </a:stretch>
        </p:blipFill>
        <p:spPr>
          <a:xfrm>
            <a:off x="5215133" y="1456300"/>
            <a:ext cx="6328474" cy="4304322"/>
          </a:xfrm>
          <a:prstGeom prst="rect">
            <a:avLst/>
          </a:prstGeom>
        </p:spPr>
      </p:pic>
    </p:spTree>
    <p:extLst>
      <p:ext uri="{BB962C8B-B14F-4D97-AF65-F5344CB8AC3E}">
        <p14:creationId xmlns:p14="http://schemas.microsoft.com/office/powerpoint/2010/main" val="327889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BD33-025D-17CE-7F63-73BD2C708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D2DCE-80B5-F210-7872-695C8828AE0C}"/>
              </a:ext>
            </a:extLst>
          </p:cNvPr>
          <p:cNvSpPr>
            <a:spLocks noGrp="1"/>
          </p:cNvSpPr>
          <p:nvPr>
            <p:ph type="title"/>
          </p:nvPr>
        </p:nvSpPr>
        <p:spPr/>
        <p:txBody>
          <a:bodyPr/>
          <a:lstStyle/>
          <a:p>
            <a:r>
              <a:rPr lang="en-US" b="1" dirty="0">
                <a:solidFill>
                  <a:schemeClr val="tx2"/>
                </a:solidFill>
                <a:ea typeface="Calibri Light"/>
                <a:cs typeface="Calibri Light"/>
              </a:rPr>
              <a:t>Application</a:t>
            </a:r>
            <a:endParaRPr lang="en-US" b="1" dirty="0">
              <a:solidFill>
                <a:schemeClr val="tx2"/>
              </a:solidFill>
            </a:endParaRPr>
          </a:p>
        </p:txBody>
      </p:sp>
      <p:pic>
        <p:nvPicPr>
          <p:cNvPr id="5" name="Picture 4">
            <a:extLst>
              <a:ext uri="{FF2B5EF4-FFF2-40B4-BE49-F238E27FC236}">
                <a16:creationId xmlns:a16="http://schemas.microsoft.com/office/drawing/2014/main" id="{034A9138-5BBB-9980-9D29-4AA395F7B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5B39300C-506C-5003-EA62-19F3F1389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
        <p:nvSpPr>
          <p:cNvPr id="8" name="TextBox 7">
            <a:extLst>
              <a:ext uri="{FF2B5EF4-FFF2-40B4-BE49-F238E27FC236}">
                <a16:creationId xmlns:a16="http://schemas.microsoft.com/office/drawing/2014/main" id="{FF4E1ABF-674F-A052-B869-2691855BAC28}"/>
              </a:ext>
            </a:extLst>
          </p:cNvPr>
          <p:cNvSpPr txBox="1"/>
          <p:nvPr/>
        </p:nvSpPr>
        <p:spPr>
          <a:xfrm>
            <a:off x="4819527" y="1385428"/>
            <a:ext cx="6512230" cy="4247317"/>
          </a:xfrm>
          <a:prstGeom prst="rect">
            <a:avLst/>
          </a:prstGeom>
          <a:noFill/>
        </p:spPr>
        <p:txBody>
          <a:bodyPr wrap="square" rtlCol="0">
            <a:spAutoFit/>
          </a:bodyPr>
          <a:lstStyle/>
          <a:p>
            <a:r>
              <a:rPr lang="en-US" dirty="0"/>
              <a:t>Each project will be submitted by the eligible entity using the application link. More than one application can be submitted from each account.</a:t>
            </a:r>
          </a:p>
          <a:p>
            <a:endParaRPr lang="en-US" dirty="0"/>
          </a:p>
          <a:p>
            <a:r>
              <a:rPr lang="en-US" dirty="0"/>
              <a:t>Applications do not need to be completed at one time, i.e., progress can be saved and the application completed up until when the application closes.</a:t>
            </a:r>
          </a:p>
          <a:p>
            <a:endParaRPr lang="en-US" dirty="0"/>
          </a:p>
          <a:p>
            <a:r>
              <a:rPr lang="en-US" dirty="0"/>
              <a:t>Application will request </a:t>
            </a:r>
          </a:p>
          <a:p>
            <a:pPr marL="285750" indent="-285750">
              <a:buFont typeface="Arial" panose="020B0604020202020204" pitchFamily="34" charset="0"/>
              <a:buChar char="•"/>
            </a:pPr>
            <a:r>
              <a:rPr lang="en-US" dirty="0"/>
              <a:t>Project location</a:t>
            </a:r>
          </a:p>
          <a:p>
            <a:pPr marL="285750" indent="-285750">
              <a:buFont typeface="Arial" panose="020B0604020202020204" pitchFamily="34" charset="0"/>
              <a:buChar char="•"/>
            </a:pPr>
            <a:r>
              <a:rPr lang="en-US" dirty="0"/>
              <a:t>Project background</a:t>
            </a:r>
          </a:p>
          <a:p>
            <a:pPr marL="285750" indent="-285750">
              <a:buFont typeface="Arial" panose="020B0604020202020204" pitchFamily="34" charset="0"/>
              <a:buChar char="•"/>
            </a:pPr>
            <a:r>
              <a:rPr lang="en-US" dirty="0"/>
              <a:t>Project description </a:t>
            </a:r>
          </a:p>
          <a:p>
            <a:pPr marL="285750" indent="-285750">
              <a:buFont typeface="Arial" panose="020B0604020202020204" pitchFamily="34" charset="0"/>
              <a:buChar char="•"/>
            </a:pPr>
            <a:r>
              <a:rPr lang="en-US" dirty="0"/>
              <a:t>Project goals and objectives</a:t>
            </a:r>
          </a:p>
          <a:p>
            <a:pPr marL="285750" indent="-285750">
              <a:buFont typeface="Arial" panose="020B0604020202020204" pitchFamily="34" charset="0"/>
              <a:buChar char="•"/>
            </a:pPr>
            <a:r>
              <a:rPr lang="en-US" dirty="0"/>
              <a:t>Implementation plan</a:t>
            </a:r>
          </a:p>
          <a:p>
            <a:pPr marL="285750" indent="-285750">
              <a:buFont typeface="Arial" panose="020B0604020202020204" pitchFamily="34" charset="0"/>
              <a:buChar char="•"/>
            </a:pPr>
            <a:r>
              <a:rPr lang="en-US" dirty="0"/>
              <a:t>Overall anticipated outcomes and impacts</a:t>
            </a:r>
          </a:p>
        </p:txBody>
      </p:sp>
      <p:sp>
        <p:nvSpPr>
          <p:cNvPr id="9" name="TextBox 8">
            <a:extLst>
              <a:ext uri="{FF2B5EF4-FFF2-40B4-BE49-F238E27FC236}">
                <a16:creationId xmlns:a16="http://schemas.microsoft.com/office/drawing/2014/main" id="{17374B95-2A00-7E8D-EBF4-17B21016EFC6}"/>
              </a:ext>
            </a:extLst>
          </p:cNvPr>
          <p:cNvSpPr txBox="1"/>
          <p:nvPr/>
        </p:nvSpPr>
        <p:spPr>
          <a:xfrm>
            <a:off x="8726424" y="657462"/>
            <a:ext cx="3465576" cy="646331"/>
          </a:xfrm>
          <a:prstGeom prst="rect">
            <a:avLst/>
          </a:prstGeom>
          <a:noFill/>
        </p:spPr>
        <p:txBody>
          <a:bodyPr wrap="square" lIns="91440" tIns="45720" rIns="91440" bIns="45720" rtlCol="0" anchor="t">
            <a:spAutoFit/>
          </a:bodyPr>
          <a:lstStyle/>
          <a:p>
            <a:pPr marL="0" indent="0" fontAlgn="base">
              <a:buNone/>
            </a:pPr>
            <a:endParaRPr lang="en-US" dirty="0"/>
          </a:p>
          <a:p>
            <a:endParaRPr lang="en-US" dirty="0"/>
          </a:p>
        </p:txBody>
      </p:sp>
      <p:pic>
        <p:nvPicPr>
          <p:cNvPr id="7" name="Picture 6">
            <a:extLst>
              <a:ext uri="{FF2B5EF4-FFF2-40B4-BE49-F238E27FC236}">
                <a16:creationId xmlns:a16="http://schemas.microsoft.com/office/drawing/2014/main" id="{3318C86D-ED6C-47C5-9BD1-6976A1170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4" y="1690688"/>
            <a:ext cx="3194260" cy="3176264"/>
          </a:xfrm>
          <a:prstGeom prst="rect">
            <a:avLst/>
          </a:prstGeom>
        </p:spPr>
      </p:pic>
      <p:sp>
        <p:nvSpPr>
          <p:cNvPr id="11" name="TextBox 10">
            <a:extLst>
              <a:ext uri="{FF2B5EF4-FFF2-40B4-BE49-F238E27FC236}">
                <a16:creationId xmlns:a16="http://schemas.microsoft.com/office/drawing/2014/main" id="{2D1879F0-DB96-43B8-B3AA-7D518991B9A3}"/>
              </a:ext>
            </a:extLst>
          </p:cNvPr>
          <p:cNvSpPr txBox="1"/>
          <p:nvPr/>
        </p:nvSpPr>
        <p:spPr>
          <a:xfrm>
            <a:off x="688459" y="5073026"/>
            <a:ext cx="3694355" cy="369332"/>
          </a:xfrm>
          <a:prstGeom prst="rect">
            <a:avLst/>
          </a:prstGeom>
          <a:noFill/>
        </p:spPr>
        <p:txBody>
          <a:bodyPr wrap="square">
            <a:spAutoFit/>
          </a:bodyPr>
          <a:lstStyle/>
          <a:p>
            <a:r>
              <a:rPr lang="en-US" dirty="0">
                <a:hlinkClick r:id="rId6"/>
              </a:rPr>
              <a:t>https://nmwrri.grantplatform.com/</a:t>
            </a:r>
            <a:endParaRPr lang="en-US" dirty="0"/>
          </a:p>
        </p:txBody>
      </p:sp>
    </p:spTree>
    <p:extLst>
      <p:ext uri="{BB962C8B-B14F-4D97-AF65-F5344CB8AC3E}">
        <p14:creationId xmlns:p14="http://schemas.microsoft.com/office/powerpoint/2010/main" val="412228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95EA-1968-F3CC-AC84-513EC7B16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3D68E-B05C-6CF1-0686-91B7576C8F6F}"/>
              </a:ext>
            </a:extLst>
          </p:cNvPr>
          <p:cNvSpPr>
            <a:spLocks noGrp="1"/>
          </p:cNvSpPr>
          <p:nvPr>
            <p:ph type="title"/>
          </p:nvPr>
        </p:nvSpPr>
        <p:spPr/>
        <p:txBody>
          <a:bodyPr/>
          <a:lstStyle/>
          <a:p>
            <a:r>
              <a:rPr lang="en-US" b="1" dirty="0">
                <a:solidFill>
                  <a:schemeClr val="tx2"/>
                </a:solidFill>
              </a:rPr>
              <a:t>Application Timeline</a:t>
            </a:r>
          </a:p>
        </p:txBody>
      </p:sp>
      <p:sp>
        <p:nvSpPr>
          <p:cNvPr id="3" name="Content Placeholder 2">
            <a:extLst>
              <a:ext uri="{FF2B5EF4-FFF2-40B4-BE49-F238E27FC236}">
                <a16:creationId xmlns:a16="http://schemas.microsoft.com/office/drawing/2014/main" id="{D7A3932E-B9AD-F9FA-B6A4-B691A806A58A}"/>
              </a:ext>
            </a:extLst>
          </p:cNvPr>
          <p:cNvSpPr>
            <a:spLocks noGrp="1"/>
          </p:cNvSpPr>
          <p:nvPr>
            <p:ph idx="1"/>
          </p:nvPr>
        </p:nvSpPr>
        <p:spPr>
          <a:xfrm>
            <a:off x="531627" y="1690687"/>
            <a:ext cx="11090071" cy="4042601"/>
          </a:xfrm>
          <a:ln>
            <a:noFill/>
          </a:ln>
        </p:spPr>
        <p:txBody>
          <a:bodyPr vert="horz" lIns="91440" tIns="45720" rIns="91440" bIns="45720" rtlCol="0" anchor="t">
            <a:normAutofit fontScale="92500" lnSpcReduction="10000"/>
          </a:bodyPr>
          <a:lstStyle/>
          <a:p>
            <a:pPr marL="0" indent="0" fontAlgn="base">
              <a:buNone/>
            </a:pPr>
            <a:r>
              <a:rPr lang="en-US" b="1" dirty="0"/>
              <a:t>Monday, June 29, 2026</a:t>
            </a:r>
          </a:p>
          <a:p>
            <a:pPr marL="457200" indent="0" fontAlgn="base">
              <a:buNone/>
            </a:pPr>
            <a:r>
              <a:rPr lang="en-US" dirty="0"/>
              <a:t>Applications must be submitted using the </a:t>
            </a:r>
            <a:r>
              <a:rPr lang="en-US" dirty="0">
                <a:hlinkClick r:id="rId2"/>
              </a:rPr>
              <a:t>https://nmwrri.grantplatform.com/</a:t>
            </a:r>
            <a:r>
              <a:rPr lang="en-US" dirty="0"/>
              <a:t> platform by 5:00 pm MDT.</a:t>
            </a:r>
          </a:p>
          <a:p>
            <a:pPr fontAlgn="base"/>
            <a:endParaRPr lang="en-US" dirty="0"/>
          </a:p>
          <a:p>
            <a:pPr marL="0" indent="0" fontAlgn="base">
              <a:buNone/>
            </a:pPr>
            <a:r>
              <a:rPr lang="en-US" b="1" dirty="0"/>
              <a:t>Friday, August 14, 2026 </a:t>
            </a:r>
          </a:p>
          <a:p>
            <a:pPr marL="0" indent="457200" fontAlgn="base">
              <a:buNone/>
            </a:pPr>
            <a:r>
              <a:rPr lang="en-US" dirty="0"/>
              <a:t>Applicants will be notified regarding the status of their application. </a:t>
            </a:r>
          </a:p>
          <a:p>
            <a:pPr fontAlgn="base"/>
            <a:endParaRPr lang="en-US" dirty="0"/>
          </a:p>
          <a:p>
            <a:pPr marL="0" indent="0" fontAlgn="base">
              <a:buNone/>
            </a:pPr>
            <a:r>
              <a:rPr lang="en-US" b="1" dirty="0"/>
              <a:t>Tuesday, September 1, 2026 </a:t>
            </a:r>
          </a:p>
          <a:p>
            <a:pPr marL="0" indent="457200" fontAlgn="base">
              <a:buNone/>
            </a:pPr>
            <a:r>
              <a:rPr lang="en-US" dirty="0"/>
              <a:t>Projects begin.</a:t>
            </a:r>
            <a:endParaRPr lang="en-US" dirty="0">
              <a:ea typeface="Calibri"/>
              <a:cs typeface="Calibri"/>
            </a:endParaRPr>
          </a:p>
          <a:p>
            <a:pPr marL="0" indent="0">
              <a:buNone/>
            </a:pPr>
            <a:endParaRPr lang="en-US" dirty="0">
              <a:ea typeface="Calibri"/>
              <a:cs typeface="Calibri"/>
            </a:endParaRPr>
          </a:p>
        </p:txBody>
      </p:sp>
      <p:pic>
        <p:nvPicPr>
          <p:cNvPr id="5" name="Picture 4">
            <a:extLst>
              <a:ext uri="{FF2B5EF4-FFF2-40B4-BE49-F238E27FC236}">
                <a16:creationId xmlns:a16="http://schemas.microsoft.com/office/drawing/2014/main" id="{16F2FDF2-CD4F-7595-44B9-0A2953F79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C0063041-514A-79DC-2A4E-FBAAA7EAB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Tree>
    <p:extLst>
      <p:ext uri="{BB962C8B-B14F-4D97-AF65-F5344CB8AC3E}">
        <p14:creationId xmlns:p14="http://schemas.microsoft.com/office/powerpoint/2010/main" val="269571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684C1-6148-180E-7613-FA7CB06BA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A4AA7-0CF7-BE7F-8EE9-4E08E5B05074}"/>
              </a:ext>
            </a:extLst>
          </p:cNvPr>
          <p:cNvSpPr>
            <a:spLocks noGrp="1"/>
          </p:cNvSpPr>
          <p:nvPr>
            <p:ph type="title"/>
          </p:nvPr>
        </p:nvSpPr>
        <p:spPr/>
        <p:txBody>
          <a:bodyPr/>
          <a:lstStyle/>
          <a:p>
            <a:r>
              <a:rPr lang="en-US" b="1" dirty="0">
                <a:solidFill>
                  <a:schemeClr val="tx2"/>
                </a:solidFill>
              </a:rPr>
              <a:t>Questions</a:t>
            </a:r>
          </a:p>
        </p:txBody>
      </p:sp>
      <p:sp>
        <p:nvSpPr>
          <p:cNvPr id="3" name="Content Placeholder 2">
            <a:extLst>
              <a:ext uri="{FF2B5EF4-FFF2-40B4-BE49-F238E27FC236}">
                <a16:creationId xmlns:a16="http://schemas.microsoft.com/office/drawing/2014/main" id="{0D8BD256-2677-9460-B2AC-359BB0FE8F63}"/>
              </a:ext>
            </a:extLst>
          </p:cNvPr>
          <p:cNvSpPr>
            <a:spLocks noGrp="1"/>
          </p:cNvSpPr>
          <p:nvPr>
            <p:ph idx="1"/>
          </p:nvPr>
        </p:nvSpPr>
        <p:spPr>
          <a:xfrm>
            <a:off x="838200" y="2450274"/>
            <a:ext cx="10354056" cy="4042601"/>
          </a:xfrm>
          <a:ln>
            <a:noFill/>
          </a:ln>
        </p:spPr>
        <p:txBody>
          <a:bodyPr vert="horz" lIns="91440" tIns="45720" rIns="91440" bIns="45720" rtlCol="0" anchor="t">
            <a:normAutofit/>
          </a:bodyPr>
          <a:lstStyle/>
          <a:p>
            <a:pPr marL="0" indent="0">
              <a:buNone/>
            </a:pPr>
            <a:r>
              <a:rPr lang="en-US" dirty="0">
                <a:ea typeface="+mn-lt"/>
                <a:cs typeface="+mn-lt"/>
              </a:rPr>
              <a:t>Submit questions to NM WRRI AgWRP (agwrp@nmsu.edu), subject line: “FY27 Agricultural Water Resilience Application Questions.”</a:t>
            </a:r>
          </a:p>
          <a:p>
            <a:pPr marL="0" indent="0">
              <a:buNone/>
            </a:pPr>
            <a:endParaRPr lang="en-US" dirty="0">
              <a:ea typeface="+mn-lt"/>
              <a:cs typeface="+mn-lt"/>
            </a:endParaRPr>
          </a:p>
          <a:p>
            <a:pPr marL="0" indent="0">
              <a:buNone/>
            </a:pPr>
            <a:r>
              <a:rPr lang="en-US" dirty="0">
                <a:ea typeface="+mn-lt"/>
                <a:cs typeface="+mn-lt"/>
              </a:rPr>
              <a:t>Answers will be posted in the FAQs on the NM WRRI AgWRP website.</a:t>
            </a:r>
            <a:endParaRPr lang="en-US" dirty="0">
              <a:ea typeface="Calibri"/>
              <a:cs typeface="Calibri"/>
            </a:endParaRPr>
          </a:p>
        </p:txBody>
      </p:sp>
      <p:pic>
        <p:nvPicPr>
          <p:cNvPr id="5" name="Picture 4">
            <a:extLst>
              <a:ext uri="{FF2B5EF4-FFF2-40B4-BE49-F238E27FC236}">
                <a16:creationId xmlns:a16="http://schemas.microsoft.com/office/drawing/2014/main" id="{80F9679F-8B57-CC42-D03E-14348D5EC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44271381-0BA2-867C-78AE-2A0E00EF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Tree>
    <p:extLst>
      <p:ext uri="{BB962C8B-B14F-4D97-AF65-F5344CB8AC3E}">
        <p14:creationId xmlns:p14="http://schemas.microsoft.com/office/powerpoint/2010/main" val="16922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F84C0-A2ED-20EA-30F4-C9ECCB7DE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322D6-DBA9-BA9C-4AB0-A3199AA45316}"/>
              </a:ext>
            </a:extLst>
          </p:cNvPr>
          <p:cNvSpPr>
            <a:spLocks noGrp="1"/>
          </p:cNvSpPr>
          <p:nvPr>
            <p:ph type="title"/>
          </p:nvPr>
        </p:nvSpPr>
        <p:spPr/>
        <p:txBody>
          <a:bodyPr/>
          <a:lstStyle/>
          <a:p>
            <a:r>
              <a:rPr lang="en-US" b="1">
                <a:solidFill>
                  <a:schemeClr val="tx2"/>
                </a:solidFill>
              </a:rPr>
              <a:t>Thank you</a:t>
            </a:r>
            <a:r>
              <a:rPr lang="en-US" b="1" dirty="0">
                <a:solidFill>
                  <a:schemeClr val="tx2"/>
                </a:solidFill>
              </a:rPr>
              <a:t>!</a:t>
            </a:r>
            <a:endParaRPr lang="en-US" dirty="0"/>
          </a:p>
        </p:txBody>
      </p:sp>
      <p:pic>
        <p:nvPicPr>
          <p:cNvPr id="5" name="Picture 4">
            <a:extLst>
              <a:ext uri="{FF2B5EF4-FFF2-40B4-BE49-F238E27FC236}">
                <a16:creationId xmlns:a16="http://schemas.microsoft.com/office/drawing/2014/main" id="{B6F4068F-4407-B659-0AFD-5B8EEE693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190DE542-FD47-CCAC-6FA4-3D7504861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
        <p:nvSpPr>
          <p:cNvPr id="3" name="TextBox 2">
            <a:extLst>
              <a:ext uri="{FF2B5EF4-FFF2-40B4-BE49-F238E27FC236}">
                <a16:creationId xmlns:a16="http://schemas.microsoft.com/office/drawing/2014/main" id="{76B3F1E6-7AE8-CDF9-75DA-72D8FC03A0C4}"/>
              </a:ext>
            </a:extLst>
          </p:cNvPr>
          <p:cNvSpPr txBox="1"/>
          <p:nvPr/>
        </p:nvSpPr>
        <p:spPr>
          <a:xfrm>
            <a:off x="2697193" y="5056170"/>
            <a:ext cx="58991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hlinkClick r:id="rId4"/>
              </a:rPr>
              <a:t>https://nmwrri.nmsu.edu/nmwrri-agwrp/nmwrri-agwrp.html</a:t>
            </a:r>
            <a:endParaRPr lang="en-US" dirty="0">
              <a:ea typeface="+mn-lt"/>
              <a:cs typeface="+mn-lt"/>
            </a:endParaRPr>
          </a:p>
        </p:txBody>
      </p:sp>
      <p:pic>
        <p:nvPicPr>
          <p:cNvPr id="10" name="Picture 9">
            <a:extLst>
              <a:ext uri="{FF2B5EF4-FFF2-40B4-BE49-F238E27FC236}">
                <a16:creationId xmlns:a16="http://schemas.microsoft.com/office/drawing/2014/main" id="{972ABE0A-5185-40E2-BB3D-D1752C65A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813" y="2089209"/>
            <a:ext cx="2515869" cy="2568439"/>
          </a:xfrm>
          <a:prstGeom prst="rect">
            <a:avLst/>
          </a:prstGeom>
        </p:spPr>
      </p:pic>
    </p:spTree>
    <p:extLst>
      <p:ext uri="{BB962C8B-B14F-4D97-AF65-F5344CB8AC3E}">
        <p14:creationId xmlns:p14="http://schemas.microsoft.com/office/powerpoint/2010/main" val="121741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54D3-8EE8-97E0-9838-27FFAC87B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A8533-C08F-8ECE-45B1-90D2DD0161E3}"/>
              </a:ext>
            </a:extLst>
          </p:cNvPr>
          <p:cNvSpPr>
            <a:spLocks noGrp="1"/>
          </p:cNvSpPr>
          <p:nvPr>
            <p:ph type="title"/>
          </p:nvPr>
        </p:nvSpPr>
        <p:spPr/>
        <p:txBody>
          <a:bodyPr/>
          <a:lstStyle/>
          <a:p>
            <a:r>
              <a:rPr lang="en-US" b="1" dirty="0">
                <a:solidFill>
                  <a:schemeClr val="tx2"/>
                </a:solidFill>
                <a:ea typeface="Calibri Light"/>
                <a:cs typeface="Calibri Light"/>
              </a:rPr>
              <a:t>Outline</a:t>
            </a:r>
            <a:endParaRPr lang="en-US" b="1" dirty="0">
              <a:solidFill>
                <a:schemeClr val="tx2"/>
              </a:solidFill>
            </a:endParaRPr>
          </a:p>
        </p:txBody>
      </p:sp>
      <p:sp>
        <p:nvSpPr>
          <p:cNvPr id="3" name="Content Placeholder 2">
            <a:extLst>
              <a:ext uri="{FF2B5EF4-FFF2-40B4-BE49-F238E27FC236}">
                <a16:creationId xmlns:a16="http://schemas.microsoft.com/office/drawing/2014/main" id="{A794749A-C5CE-3716-3168-634F2DC92FCB}"/>
              </a:ext>
            </a:extLst>
          </p:cNvPr>
          <p:cNvSpPr>
            <a:spLocks noGrp="1"/>
          </p:cNvSpPr>
          <p:nvPr>
            <p:ph idx="1"/>
          </p:nvPr>
        </p:nvSpPr>
        <p:spPr>
          <a:xfrm>
            <a:off x="573136" y="1587161"/>
            <a:ext cx="10354056" cy="4042601"/>
          </a:xfrm>
          <a:ln>
            <a:noFill/>
          </a:ln>
        </p:spPr>
        <p:txBody>
          <a:bodyPr vert="horz" lIns="91440" tIns="45720" rIns="91440" bIns="45720" rtlCol="0" anchor="t">
            <a:normAutofit/>
          </a:bodyPr>
          <a:lstStyle/>
          <a:p>
            <a:r>
              <a:rPr lang="en-US" dirty="0">
                <a:ea typeface="Calibri"/>
                <a:cs typeface="Calibri"/>
              </a:rPr>
              <a:t>NM WRRI History &amp; Mission</a:t>
            </a:r>
          </a:p>
          <a:p>
            <a:r>
              <a:rPr lang="en-US" dirty="0">
                <a:ea typeface="Calibri"/>
                <a:cs typeface="Calibri"/>
              </a:rPr>
              <a:t>NM WRRI AgWRP Purpose</a:t>
            </a:r>
          </a:p>
          <a:p>
            <a:r>
              <a:rPr lang="en-US" dirty="0">
                <a:ea typeface="Calibri"/>
                <a:cs typeface="Calibri"/>
              </a:rPr>
              <a:t>Application Criteria</a:t>
            </a:r>
          </a:p>
          <a:p>
            <a:r>
              <a:rPr lang="en-US" dirty="0">
                <a:ea typeface="Calibri"/>
                <a:cs typeface="Calibri"/>
              </a:rPr>
              <a:t>Application Timeline</a:t>
            </a:r>
          </a:p>
          <a:p>
            <a:r>
              <a:rPr lang="en-US" dirty="0">
                <a:ea typeface="Calibri"/>
                <a:cs typeface="Calibri"/>
              </a:rPr>
              <a:t>Application</a:t>
            </a:r>
          </a:p>
          <a:p>
            <a:r>
              <a:rPr lang="en-US" dirty="0">
                <a:ea typeface="Calibri"/>
                <a:cs typeface="Calibri"/>
              </a:rPr>
              <a:t>Questions</a:t>
            </a:r>
          </a:p>
          <a:p>
            <a:endParaRPr lang="en-US" dirty="0">
              <a:ea typeface="Calibri"/>
              <a:cs typeface="Calibri"/>
            </a:endParaRPr>
          </a:p>
        </p:txBody>
      </p:sp>
      <p:pic>
        <p:nvPicPr>
          <p:cNvPr id="5" name="Picture 4">
            <a:extLst>
              <a:ext uri="{FF2B5EF4-FFF2-40B4-BE49-F238E27FC236}">
                <a16:creationId xmlns:a16="http://schemas.microsoft.com/office/drawing/2014/main" id="{06506867-0EE9-53B4-62A1-26A93FF77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15EF6B4B-45DE-D905-2335-C17FFDD44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pic>
        <p:nvPicPr>
          <p:cNvPr id="8" name="Picture 7">
            <a:extLst>
              <a:ext uri="{FF2B5EF4-FFF2-40B4-BE49-F238E27FC236}">
                <a16:creationId xmlns:a16="http://schemas.microsoft.com/office/drawing/2014/main" id="{1B833027-5229-43EC-8116-3BE8B35BA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520" y="1429996"/>
            <a:ext cx="5295179" cy="3530119"/>
          </a:xfrm>
          <a:prstGeom prst="rect">
            <a:avLst/>
          </a:prstGeom>
        </p:spPr>
      </p:pic>
    </p:spTree>
    <p:extLst>
      <p:ext uri="{BB962C8B-B14F-4D97-AF65-F5344CB8AC3E}">
        <p14:creationId xmlns:p14="http://schemas.microsoft.com/office/powerpoint/2010/main" val="3447704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ACAC3-A956-F78D-75C7-D31F71CBA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F0E54-695D-9AE1-480D-CADC4949F797}"/>
              </a:ext>
            </a:extLst>
          </p:cNvPr>
          <p:cNvSpPr>
            <a:spLocks noGrp="1"/>
          </p:cNvSpPr>
          <p:nvPr>
            <p:ph type="title"/>
          </p:nvPr>
        </p:nvSpPr>
        <p:spPr/>
        <p:txBody>
          <a:bodyPr/>
          <a:lstStyle/>
          <a:p>
            <a:r>
              <a:rPr lang="en-US" b="1" dirty="0">
                <a:solidFill>
                  <a:schemeClr val="tx2"/>
                </a:solidFill>
                <a:ea typeface="Calibri Light"/>
                <a:cs typeface="Calibri Light"/>
              </a:rPr>
              <a:t>NM WRRI History &amp; Mission</a:t>
            </a:r>
            <a:endParaRPr lang="en-US" b="1" dirty="0">
              <a:solidFill>
                <a:schemeClr val="tx2"/>
              </a:solidFill>
            </a:endParaRPr>
          </a:p>
        </p:txBody>
      </p:sp>
      <p:sp>
        <p:nvSpPr>
          <p:cNvPr id="3" name="Content Placeholder 2">
            <a:extLst>
              <a:ext uri="{FF2B5EF4-FFF2-40B4-BE49-F238E27FC236}">
                <a16:creationId xmlns:a16="http://schemas.microsoft.com/office/drawing/2014/main" id="{73F326E6-EB5C-EDDC-E538-99C2D7923AA1}"/>
              </a:ext>
            </a:extLst>
          </p:cNvPr>
          <p:cNvSpPr>
            <a:spLocks noGrp="1"/>
          </p:cNvSpPr>
          <p:nvPr>
            <p:ph idx="1"/>
          </p:nvPr>
        </p:nvSpPr>
        <p:spPr>
          <a:xfrm>
            <a:off x="838200" y="1690687"/>
            <a:ext cx="10354056" cy="4042601"/>
          </a:xfrm>
          <a:ln>
            <a:noFill/>
          </a:ln>
        </p:spPr>
        <p:txBody>
          <a:bodyPr vert="horz" lIns="91440" tIns="45720" rIns="91440" bIns="45720" rtlCol="0" anchor="t">
            <a:normAutofit/>
          </a:bodyPr>
          <a:lstStyle/>
          <a:p>
            <a:pPr marL="0" indent="0">
              <a:lnSpc>
                <a:spcPct val="100000"/>
              </a:lnSpc>
              <a:spcBef>
                <a:spcPts val="0"/>
              </a:spcBef>
              <a:buNone/>
            </a:pPr>
            <a:r>
              <a:rPr lang="en-US" dirty="0"/>
              <a:t>The </a:t>
            </a:r>
            <a:r>
              <a:rPr lang="en-US" dirty="0">
                <a:solidFill>
                  <a:srgbClr val="0000FF"/>
                </a:solidFill>
                <a:hlinkClick r:id="rId2">
                  <a:extLst>
                    <a:ext uri="{A12FA001-AC4F-418D-AE19-62706E023703}">
                      <ahyp:hlinkClr xmlns:ahyp="http://schemas.microsoft.com/office/drawing/2018/hyperlinkcolor" val="tx"/>
                    </a:ext>
                  </a:extLst>
                </a:hlinkClick>
              </a:rPr>
              <a:t>New Mexico Water Resources Research Institute </a:t>
            </a:r>
            <a:r>
              <a:rPr lang="en-US" dirty="0"/>
              <a:t>(NM WRRI) is part of New Mexico State University (NMSU) in Las Cruces, </a:t>
            </a:r>
          </a:p>
          <a:p>
            <a:pPr marL="0" indent="0">
              <a:lnSpc>
                <a:spcPct val="100000"/>
              </a:lnSpc>
              <a:spcBef>
                <a:spcPts val="0"/>
              </a:spcBef>
              <a:buNone/>
            </a:pPr>
            <a:r>
              <a:rPr lang="en-US" dirty="0"/>
              <a:t>New Mexico. The New Mexico Legislature established NM WRRI in 1963, and it was approved under the 1964 federal Water Resources Research Act. NM WRRI’s mission is to develop and disseminate knowledge that will assist the state and nation in solving water problems.</a:t>
            </a:r>
            <a:endParaRPr lang="en-US" dirty="0">
              <a:ea typeface="Calibri"/>
              <a:cs typeface="Calibri"/>
            </a:endParaRPr>
          </a:p>
        </p:txBody>
      </p:sp>
      <p:pic>
        <p:nvPicPr>
          <p:cNvPr id="5" name="Picture 4">
            <a:extLst>
              <a:ext uri="{FF2B5EF4-FFF2-40B4-BE49-F238E27FC236}">
                <a16:creationId xmlns:a16="http://schemas.microsoft.com/office/drawing/2014/main" id="{5A54CFC8-CB92-AD0E-9987-1978FB1E3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DC12F044-1AA1-0CBA-F652-5C47C7F75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Tree>
    <p:extLst>
      <p:ext uri="{BB962C8B-B14F-4D97-AF65-F5344CB8AC3E}">
        <p14:creationId xmlns:p14="http://schemas.microsoft.com/office/powerpoint/2010/main" val="105248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915D-F0E1-9A35-895B-2F8642228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B257E-78E5-D4C0-E336-710F4088A2B3}"/>
              </a:ext>
            </a:extLst>
          </p:cNvPr>
          <p:cNvSpPr>
            <a:spLocks noGrp="1"/>
          </p:cNvSpPr>
          <p:nvPr>
            <p:ph type="title"/>
          </p:nvPr>
        </p:nvSpPr>
        <p:spPr/>
        <p:txBody>
          <a:bodyPr/>
          <a:lstStyle/>
          <a:p>
            <a:r>
              <a:rPr lang="en-US" b="1" dirty="0">
                <a:solidFill>
                  <a:schemeClr val="tx2"/>
                </a:solidFill>
                <a:ea typeface="Calibri Light"/>
                <a:cs typeface="Calibri Light"/>
              </a:rPr>
              <a:t>NM WRRI AgWRP Purpose</a:t>
            </a:r>
            <a:endParaRPr lang="en-US" b="1" dirty="0">
              <a:solidFill>
                <a:schemeClr val="tx2"/>
              </a:solidFill>
            </a:endParaRPr>
          </a:p>
        </p:txBody>
      </p:sp>
      <p:sp>
        <p:nvSpPr>
          <p:cNvPr id="3" name="Content Placeholder 2">
            <a:extLst>
              <a:ext uri="{FF2B5EF4-FFF2-40B4-BE49-F238E27FC236}">
                <a16:creationId xmlns:a16="http://schemas.microsoft.com/office/drawing/2014/main" id="{0A554FF1-6D7B-4EB6-8AA3-58BAC439A594}"/>
              </a:ext>
            </a:extLst>
          </p:cNvPr>
          <p:cNvSpPr>
            <a:spLocks noGrp="1"/>
          </p:cNvSpPr>
          <p:nvPr>
            <p:ph idx="1"/>
          </p:nvPr>
        </p:nvSpPr>
        <p:spPr>
          <a:xfrm>
            <a:off x="838200" y="1690687"/>
            <a:ext cx="10354056" cy="4042601"/>
          </a:xfrm>
          <a:ln>
            <a:noFill/>
          </a:ln>
        </p:spPr>
        <p:txBody>
          <a:bodyPr vert="horz" lIns="91440" tIns="45720" rIns="91440" bIns="45720" rtlCol="0" anchor="t">
            <a:normAutofit fontScale="70000" lnSpcReduction="20000"/>
          </a:bodyPr>
          <a:lstStyle/>
          <a:p>
            <a:pPr marL="0" indent="0">
              <a:lnSpc>
                <a:spcPct val="100000"/>
              </a:lnSpc>
              <a:spcBef>
                <a:spcPts val="0"/>
              </a:spcBef>
              <a:buNone/>
            </a:pPr>
            <a:r>
              <a:rPr lang="en-US" sz="3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US" sz="3100" dirty="0"/>
              <a:t>NM</a:t>
            </a:r>
            <a:r>
              <a:rPr lang="en-US" sz="3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WRRI Agricultural Water Resilience Program implements in part Action A2 of the </a:t>
            </a:r>
            <a:r>
              <a:rPr lang="en-US" sz="3100" u="sng" dirty="0">
                <a:solidFill>
                  <a:srgbClr val="0066CC"/>
                </a:solidFill>
                <a:effectLst/>
                <a:latin typeface="Calibri" panose="020F0502020204030204" pitchFamily="34" charset="0"/>
                <a:ea typeface="Calibri" panose="020F0502020204030204" pitchFamily="34" charset="0"/>
                <a:cs typeface="Calibri" panose="020F0502020204030204" pitchFamily="34" charset="0"/>
                <a:hlinkClick r:id="rId2"/>
              </a:rPr>
              <a:t>New Mexico 50-Year Water Action Plan</a:t>
            </a:r>
            <a:r>
              <a:rPr lang="en-US" sz="3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incentivize agricultural water conservation. The goal of this action is to maintain the resilience of agriculture with less water. To achieve this goal, NM WRRI will implement projects that improve farmers’ and ranchers’ ability to manage, save, and efficiently apply limited water resources for agricultural production. </a:t>
            </a:r>
            <a:br>
              <a:rPr lang="en-US" sz="3100" dirty="0"/>
            </a:br>
            <a:r>
              <a:rPr lang="en-US" sz="3100" dirty="0"/>
              <a:t>  </a:t>
            </a:r>
            <a:br>
              <a:rPr lang="en-US" sz="3100" dirty="0"/>
            </a:br>
            <a:endParaRPr lang="en-US" sz="3100" dirty="0"/>
          </a:p>
          <a:p>
            <a:pPr marL="0" indent="0">
              <a:lnSpc>
                <a:spcPct val="100000"/>
              </a:lnSpc>
              <a:spcBef>
                <a:spcPts val="0"/>
              </a:spcBef>
              <a:buNone/>
            </a:pPr>
            <a:r>
              <a:rPr lang="en-US" sz="3100" b="1" dirty="0"/>
              <a:t>Projects:</a:t>
            </a:r>
            <a:r>
              <a:rPr lang="en-US" sz="3100" dirty="0"/>
              <a:t> NM WRRI will award funding to implement on-the-ground projects by ranchers and farmers partnered with eligible applicants. All project expenditures must be expended between September 1, 2026, and June 30, 2027.</a:t>
            </a:r>
            <a:endParaRPr lang="en-US" sz="3100" dirty="0">
              <a:ea typeface="Calibri"/>
              <a:cs typeface="Calibri"/>
            </a:endParaRPr>
          </a:p>
          <a:p>
            <a:pPr marL="0" indent="0">
              <a:lnSpc>
                <a:spcPct val="100000"/>
              </a:lnSpc>
              <a:spcBef>
                <a:spcPts val="0"/>
              </a:spcBef>
              <a:buNone/>
            </a:pPr>
            <a:endParaRPr lang="en-US" sz="3100" dirty="0"/>
          </a:p>
          <a:p>
            <a:pPr marL="0" indent="0">
              <a:lnSpc>
                <a:spcPct val="100000"/>
              </a:lnSpc>
              <a:spcBef>
                <a:spcPts val="0"/>
              </a:spcBef>
              <a:buNone/>
            </a:pPr>
            <a:r>
              <a:rPr lang="en-US" sz="3100" b="1" dirty="0"/>
              <a:t>Water Impact Assessment:</a:t>
            </a:r>
            <a:r>
              <a:rPr lang="en-US" sz="3100" dirty="0"/>
              <a:t> NM WRRI will monitor and assess the impact of projects on water efficiency and resilience for an additional year following the awarded performance period.</a:t>
            </a:r>
            <a:endParaRPr lang="en-US" sz="3100" dirty="0">
              <a:ea typeface="Calibri"/>
              <a:cs typeface="Calibri"/>
            </a:endParaRPr>
          </a:p>
          <a:p>
            <a:pPr marL="0" indent="0">
              <a:buNone/>
            </a:pPr>
            <a:endParaRPr lang="en-US" dirty="0">
              <a:ea typeface="Calibri"/>
              <a:cs typeface="Calibri"/>
            </a:endParaRPr>
          </a:p>
        </p:txBody>
      </p:sp>
      <p:pic>
        <p:nvPicPr>
          <p:cNvPr id="5" name="Picture 4">
            <a:extLst>
              <a:ext uri="{FF2B5EF4-FFF2-40B4-BE49-F238E27FC236}">
                <a16:creationId xmlns:a16="http://schemas.microsoft.com/office/drawing/2014/main" id="{E45D504B-3984-2F73-AA10-60A54AF2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9C036686-90C8-9272-7819-3E104ED00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Tree>
    <p:extLst>
      <p:ext uri="{BB962C8B-B14F-4D97-AF65-F5344CB8AC3E}">
        <p14:creationId xmlns:p14="http://schemas.microsoft.com/office/powerpoint/2010/main" val="93792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076563-0FF3-4326-AB73-A3353A61C6EF}"/>
              </a:ext>
            </a:extLst>
          </p:cNvPr>
          <p:cNvSpPr>
            <a:spLocks noGrp="1"/>
          </p:cNvSpPr>
          <p:nvPr>
            <p:ph type="sldNum" sz="quarter" idx="12"/>
          </p:nvPr>
        </p:nvSpPr>
        <p:spPr/>
        <p:txBody>
          <a:bodyPr/>
          <a:lstStyle/>
          <a:p>
            <a:fld id="{237E1EC4-6BBC-4F69-991C-2FA36A9B16DC}" type="slidenum">
              <a:rPr lang="en-US" smtClean="0"/>
              <a:t>5</a:t>
            </a:fld>
            <a:endParaRPr lang="en-US"/>
          </a:p>
        </p:txBody>
      </p:sp>
      <p:sp>
        <p:nvSpPr>
          <p:cNvPr id="5" name="Title 1">
            <a:extLst>
              <a:ext uri="{FF2B5EF4-FFF2-40B4-BE49-F238E27FC236}">
                <a16:creationId xmlns:a16="http://schemas.microsoft.com/office/drawing/2014/main" id="{B0762855-8D49-4553-8677-CB8206233D7C}"/>
              </a:ext>
            </a:extLst>
          </p:cNvPr>
          <p:cNvSpPr>
            <a:spLocks noGrp="1"/>
          </p:cNvSpPr>
          <p:nvPr>
            <p:ph type="title"/>
          </p:nvPr>
        </p:nvSpPr>
        <p:spPr>
          <a:xfrm>
            <a:off x="838199" y="342265"/>
            <a:ext cx="10515600" cy="800945"/>
          </a:xfrm>
        </p:spPr>
        <p:txBody>
          <a:bodyPr>
            <a:normAutofit/>
          </a:bodyPr>
          <a:lstStyle/>
          <a:p>
            <a:r>
              <a:rPr lang="en-US" sz="4000" b="1" dirty="0">
                <a:solidFill>
                  <a:schemeClr val="tx2"/>
                </a:solidFill>
                <a:ea typeface="Calibri Light"/>
                <a:cs typeface="Calibri Light"/>
              </a:rPr>
              <a:t>General NM WRRI AgWRP Performance Metrics</a:t>
            </a:r>
          </a:p>
        </p:txBody>
      </p:sp>
      <p:graphicFrame>
        <p:nvGraphicFramePr>
          <p:cNvPr id="6" name="Content Placeholder 6">
            <a:extLst>
              <a:ext uri="{FF2B5EF4-FFF2-40B4-BE49-F238E27FC236}">
                <a16:creationId xmlns:a16="http://schemas.microsoft.com/office/drawing/2014/main" id="{4FC11015-5ECA-4A1E-B271-C18343471BBE}"/>
              </a:ext>
            </a:extLst>
          </p:cNvPr>
          <p:cNvGraphicFramePr>
            <a:graphicFrameLocks noGrp="1"/>
          </p:cNvGraphicFramePr>
          <p:nvPr>
            <p:ph idx="1"/>
          </p:nvPr>
        </p:nvGraphicFramePr>
        <p:xfrm>
          <a:off x="838199" y="1359018"/>
          <a:ext cx="11175749" cy="5293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01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6BB354-78DE-47A7-9884-B36F1DA7D51C}"/>
              </a:ext>
            </a:extLst>
          </p:cNvPr>
          <p:cNvSpPr>
            <a:spLocks noGrp="1"/>
          </p:cNvSpPr>
          <p:nvPr>
            <p:ph type="sldNum" sz="quarter" idx="12"/>
          </p:nvPr>
        </p:nvSpPr>
        <p:spPr/>
        <p:txBody>
          <a:bodyPr/>
          <a:lstStyle/>
          <a:p>
            <a:fld id="{237E1EC4-6BBC-4F69-991C-2FA36A9B16DC}" type="slidenum">
              <a:rPr lang="en-US" smtClean="0"/>
              <a:t>6</a:t>
            </a:fld>
            <a:endParaRPr lang="en-US"/>
          </a:p>
        </p:txBody>
      </p:sp>
      <p:pic>
        <p:nvPicPr>
          <p:cNvPr id="3074" name="Picture 2">
            <a:extLst>
              <a:ext uri="{FF2B5EF4-FFF2-40B4-BE49-F238E27FC236}">
                <a16:creationId xmlns:a16="http://schemas.microsoft.com/office/drawing/2014/main" id="{D8671EE5-D2F2-4739-9607-DC8A90F3D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23" y="635000"/>
            <a:ext cx="6086475" cy="608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0D01E4-D7B3-4712-979E-A13FFB0B524F}"/>
              </a:ext>
            </a:extLst>
          </p:cNvPr>
          <p:cNvSpPr txBox="1"/>
          <p:nvPr/>
        </p:nvSpPr>
        <p:spPr>
          <a:xfrm>
            <a:off x="126882" y="1623956"/>
            <a:ext cx="5576688" cy="4154984"/>
          </a:xfrm>
          <a:prstGeom prst="rect">
            <a:avLst/>
          </a:prstGeom>
          <a:noFill/>
        </p:spPr>
        <p:txBody>
          <a:bodyPr wrap="square">
            <a:spAutoFit/>
          </a:bodyPr>
          <a:lstStyle/>
          <a:p>
            <a:pPr marL="285750" indent="-285750">
              <a:buFont typeface="Wingdings" panose="05000000000000000000" pitchFamily="2" charset="2"/>
              <a:buChar char="q"/>
            </a:pPr>
            <a:r>
              <a:rPr lang="en-US" sz="2200" dirty="0">
                <a:ea typeface="+mn-lt"/>
                <a:cs typeface="Arial"/>
              </a:rPr>
              <a:t>41 funded projects</a:t>
            </a:r>
          </a:p>
          <a:p>
            <a:pPr marL="285750" indent="-285750">
              <a:buFont typeface="Wingdings" panose="05000000000000000000" pitchFamily="2" charset="2"/>
              <a:buChar char="q"/>
            </a:pPr>
            <a:endParaRPr lang="en-US" sz="2200" dirty="0">
              <a:ea typeface="+mn-lt"/>
              <a:cs typeface="Arial"/>
            </a:endParaRPr>
          </a:p>
          <a:p>
            <a:pPr marL="285750" indent="-285750">
              <a:buFont typeface="Wingdings" panose="05000000000000000000" pitchFamily="2" charset="2"/>
              <a:buChar char="q"/>
            </a:pPr>
            <a:r>
              <a:rPr lang="en-US" sz="2200" dirty="0">
                <a:ea typeface="+mn-lt"/>
                <a:cs typeface="Arial"/>
              </a:rPr>
              <a:t>Budgeted amount</a:t>
            </a:r>
          </a:p>
          <a:p>
            <a:pPr marL="742950" lvl="1" indent="-285750">
              <a:buFont typeface="Wingdings" panose="05000000000000000000" pitchFamily="2" charset="2"/>
              <a:buChar char="q"/>
            </a:pPr>
            <a:r>
              <a:rPr lang="en-US" sz="2200" dirty="0">
                <a:ea typeface="+mn-lt"/>
                <a:cs typeface="Arial"/>
              </a:rPr>
              <a:t>$4.5M with projects up to $250,000</a:t>
            </a:r>
          </a:p>
          <a:p>
            <a:pPr marL="742950" lvl="1" indent="-285750">
              <a:buFont typeface="Wingdings" panose="05000000000000000000" pitchFamily="2" charset="2"/>
              <a:buChar char="q"/>
            </a:pPr>
            <a:r>
              <a:rPr lang="en-US" sz="2200" dirty="0">
                <a:ea typeface="+mn-lt"/>
                <a:cs typeface="Arial"/>
              </a:rPr>
              <a:t>$0.5M project administration and research</a:t>
            </a:r>
          </a:p>
          <a:p>
            <a:pPr lvl="1"/>
            <a:endParaRPr lang="en-US" sz="2200" dirty="0">
              <a:ea typeface="+mn-lt"/>
              <a:cs typeface="Arial"/>
            </a:endParaRPr>
          </a:p>
          <a:p>
            <a:pPr marL="285750" indent="-285750">
              <a:buFont typeface="Wingdings" panose="05000000000000000000" pitchFamily="2" charset="2"/>
              <a:buChar char="q"/>
            </a:pPr>
            <a:r>
              <a:rPr lang="en-US" sz="2200" dirty="0">
                <a:ea typeface="+mn-lt"/>
                <a:cs typeface="Arial"/>
              </a:rPr>
              <a:t>NM WRRI/NMDA have been named leads for NM 50 year water action plan section A2 to incentivize agricultural water conservation and develop dashboard</a:t>
            </a:r>
          </a:p>
          <a:p>
            <a:pPr marL="742950" lvl="1" indent="-285750">
              <a:buFont typeface="Wingdings" panose="05000000000000000000" pitchFamily="2" charset="2"/>
              <a:buChar char="q"/>
            </a:pPr>
            <a:endParaRPr lang="en-US" sz="2200" dirty="0">
              <a:latin typeface="Arial"/>
              <a:ea typeface="+mn-lt"/>
              <a:cs typeface="Arial"/>
            </a:endParaRPr>
          </a:p>
        </p:txBody>
      </p:sp>
      <p:sp>
        <p:nvSpPr>
          <p:cNvPr id="9" name="TextBox 8">
            <a:extLst>
              <a:ext uri="{FF2B5EF4-FFF2-40B4-BE49-F238E27FC236}">
                <a16:creationId xmlns:a16="http://schemas.microsoft.com/office/drawing/2014/main" id="{2E5A2218-B293-43FC-AB05-A9514BF7BB3E}"/>
              </a:ext>
            </a:extLst>
          </p:cNvPr>
          <p:cNvSpPr txBox="1"/>
          <p:nvPr/>
        </p:nvSpPr>
        <p:spPr>
          <a:xfrm>
            <a:off x="218454" y="125602"/>
            <a:ext cx="5877546" cy="1200329"/>
          </a:xfrm>
          <a:prstGeom prst="rect">
            <a:avLst/>
          </a:prstGeom>
          <a:noFill/>
        </p:spPr>
        <p:txBody>
          <a:bodyPr wrap="square">
            <a:spAutoFit/>
          </a:bodyPr>
          <a:lstStyle/>
          <a:p>
            <a:pPr>
              <a:lnSpc>
                <a:spcPct val="90000"/>
              </a:lnSpc>
              <a:spcBef>
                <a:spcPct val="0"/>
              </a:spcBef>
            </a:pPr>
            <a:r>
              <a:rPr lang="en-US" sz="4000" b="1" dirty="0">
                <a:solidFill>
                  <a:schemeClr val="tx2"/>
                </a:solidFill>
                <a:latin typeface="+mj-lt"/>
                <a:ea typeface="Calibri Light"/>
                <a:cs typeface="Calibri Light"/>
              </a:rPr>
              <a:t>FY 26 AgWRP Funded Projects</a:t>
            </a:r>
          </a:p>
        </p:txBody>
      </p:sp>
    </p:spTree>
    <p:extLst>
      <p:ext uri="{BB962C8B-B14F-4D97-AF65-F5344CB8AC3E}">
        <p14:creationId xmlns:p14="http://schemas.microsoft.com/office/powerpoint/2010/main" val="2085059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16BC28-1487-40F4-B143-252C587E22B3}"/>
              </a:ext>
            </a:extLst>
          </p:cNvPr>
          <p:cNvSpPr>
            <a:spLocks noGrp="1"/>
          </p:cNvSpPr>
          <p:nvPr>
            <p:ph type="sldNum" sz="quarter" idx="12"/>
          </p:nvPr>
        </p:nvSpPr>
        <p:spPr/>
        <p:txBody>
          <a:bodyPr/>
          <a:lstStyle/>
          <a:p>
            <a:fld id="{237E1EC4-6BBC-4F69-991C-2FA36A9B16DC}" type="slidenum">
              <a:rPr lang="en-US" smtClean="0"/>
              <a:t>7</a:t>
            </a:fld>
            <a:endParaRPr lang="en-US"/>
          </a:p>
        </p:txBody>
      </p:sp>
      <p:pic>
        <p:nvPicPr>
          <p:cNvPr id="7" name="Picture 6">
            <a:extLst>
              <a:ext uri="{FF2B5EF4-FFF2-40B4-BE49-F238E27FC236}">
                <a16:creationId xmlns:a16="http://schemas.microsoft.com/office/drawing/2014/main" id="{5E3D7138-2B2E-48C6-9714-D666EF400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03" y="347454"/>
            <a:ext cx="3006078" cy="2263400"/>
          </a:xfrm>
          <a:prstGeom prst="rect">
            <a:avLst/>
          </a:prstGeom>
        </p:spPr>
      </p:pic>
      <p:sp>
        <p:nvSpPr>
          <p:cNvPr id="8" name="TextBox 7">
            <a:extLst>
              <a:ext uri="{FF2B5EF4-FFF2-40B4-BE49-F238E27FC236}">
                <a16:creationId xmlns:a16="http://schemas.microsoft.com/office/drawing/2014/main" id="{7EE253AF-751A-4198-BF4F-72B59085EB10}"/>
              </a:ext>
            </a:extLst>
          </p:cNvPr>
          <p:cNvSpPr txBox="1"/>
          <p:nvPr/>
        </p:nvSpPr>
        <p:spPr>
          <a:xfrm>
            <a:off x="96524" y="2610854"/>
            <a:ext cx="3359047" cy="923330"/>
          </a:xfrm>
          <a:prstGeom prst="rect">
            <a:avLst/>
          </a:prstGeom>
          <a:noFill/>
        </p:spPr>
        <p:txBody>
          <a:bodyPr wrap="square" rtlCol="0">
            <a:spAutoFit/>
          </a:bodyPr>
          <a:lstStyle/>
          <a:p>
            <a:pPr algn="ctr"/>
            <a:r>
              <a:rPr lang="en-US" dirty="0"/>
              <a:t>Information about water levels and evaporation sent to app on phone</a:t>
            </a:r>
          </a:p>
        </p:txBody>
      </p:sp>
      <p:pic>
        <p:nvPicPr>
          <p:cNvPr id="9" name="Picture 8">
            <a:extLst>
              <a:ext uri="{FF2B5EF4-FFF2-40B4-BE49-F238E27FC236}">
                <a16:creationId xmlns:a16="http://schemas.microsoft.com/office/drawing/2014/main" id="{A5CDE380-1D40-48C5-BAE4-6BDA77221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921" y="3678207"/>
            <a:ext cx="2815688" cy="2120047"/>
          </a:xfrm>
          <a:prstGeom prst="rect">
            <a:avLst/>
          </a:prstGeom>
        </p:spPr>
      </p:pic>
      <p:sp>
        <p:nvSpPr>
          <p:cNvPr id="10" name="TextBox 9">
            <a:extLst>
              <a:ext uri="{FF2B5EF4-FFF2-40B4-BE49-F238E27FC236}">
                <a16:creationId xmlns:a16="http://schemas.microsoft.com/office/drawing/2014/main" id="{052C22C0-F0BE-4D9C-810C-5AE785A98B0E}"/>
              </a:ext>
            </a:extLst>
          </p:cNvPr>
          <p:cNvSpPr txBox="1"/>
          <p:nvPr/>
        </p:nvSpPr>
        <p:spPr>
          <a:xfrm>
            <a:off x="1708241" y="5867186"/>
            <a:ext cx="3359047" cy="646331"/>
          </a:xfrm>
          <a:prstGeom prst="rect">
            <a:avLst/>
          </a:prstGeom>
          <a:noFill/>
        </p:spPr>
        <p:txBody>
          <a:bodyPr wrap="square" rtlCol="0">
            <a:spAutoFit/>
          </a:bodyPr>
          <a:lstStyle/>
          <a:p>
            <a:pPr algn="ctr"/>
            <a:r>
              <a:rPr lang="en-US" dirty="0"/>
              <a:t>Before: shade balls will improve water quality</a:t>
            </a:r>
          </a:p>
        </p:txBody>
      </p:sp>
      <p:pic>
        <p:nvPicPr>
          <p:cNvPr id="11" name="Picture 10">
            <a:extLst>
              <a:ext uri="{FF2B5EF4-FFF2-40B4-BE49-F238E27FC236}">
                <a16:creationId xmlns:a16="http://schemas.microsoft.com/office/drawing/2014/main" id="{FC2B96C6-2445-4705-8F47-6DD197B8C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683" y="547893"/>
            <a:ext cx="3102141" cy="2068094"/>
          </a:xfrm>
          <a:prstGeom prst="rect">
            <a:avLst/>
          </a:prstGeom>
        </p:spPr>
      </p:pic>
      <p:sp>
        <p:nvSpPr>
          <p:cNvPr id="12" name="TextBox 11">
            <a:extLst>
              <a:ext uri="{FF2B5EF4-FFF2-40B4-BE49-F238E27FC236}">
                <a16:creationId xmlns:a16="http://schemas.microsoft.com/office/drawing/2014/main" id="{F256FA34-0B27-4F89-9003-38A8B102D6C1}"/>
              </a:ext>
            </a:extLst>
          </p:cNvPr>
          <p:cNvSpPr txBox="1"/>
          <p:nvPr/>
        </p:nvSpPr>
        <p:spPr>
          <a:xfrm>
            <a:off x="8736429" y="2624739"/>
            <a:ext cx="3359047" cy="923330"/>
          </a:xfrm>
          <a:prstGeom prst="rect">
            <a:avLst/>
          </a:prstGeom>
          <a:noFill/>
        </p:spPr>
        <p:txBody>
          <a:bodyPr wrap="square" rtlCol="0">
            <a:spAutoFit/>
          </a:bodyPr>
          <a:lstStyle/>
          <a:p>
            <a:pPr algn="ctr"/>
            <a:r>
              <a:rPr lang="en-US" dirty="0"/>
              <a:t>In process: New pipe will bring water to needed areas of the farm</a:t>
            </a:r>
          </a:p>
        </p:txBody>
      </p:sp>
      <p:pic>
        <p:nvPicPr>
          <p:cNvPr id="13" name="Picture 12">
            <a:extLst>
              <a:ext uri="{FF2B5EF4-FFF2-40B4-BE49-F238E27FC236}">
                <a16:creationId xmlns:a16="http://schemas.microsoft.com/office/drawing/2014/main" id="{D24CE3BB-E988-49D6-9165-57EFC8F04CD4}"/>
              </a:ext>
            </a:extLst>
          </p:cNvPr>
          <p:cNvPicPr>
            <a:picLocks noChangeAspect="1"/>
          </p:cNvPicPr>
          <p:nvPr/>
        </p:nvPicPr>
        <p:blipFill rotWithShape="1">
          <a:blip r:embed="rId5">
            <a:extLst>
              <a:ext uri="{28A0092B-C50C-407E-A947-70E740481C1C}">
                <a14:useLocalDpi xmlns:a14="http://schemas.microsoft.com/office/drawing/2010/main" val="0"/>
              </a:ext>
            </a:extLst>
          </a:blip>
          <a:srcRect l="15815" r="24596" b="16523"/>
          <a:stretch/>
        </p:blipFill>
        <p:spPr>
          <a:xfrm>
            <a:off x="8874015" y="4229636"/>
            <a:ext cx="2080258" cy="1942769"/>
          </a:xfrm>
          <a:prstGeom prst="rect">
            <a:avLst/>
          </a:prstGeom>
        </p:spPr>
      </p:pic>
      <p:pic>
        <p:nvPicPr>
          <p:cNvPr id="14" name="Picture 13">
            <a:extLst>
              <a:ext uri="{FF2B5EF4-FFF2-40B4-BE49-F238E27FC236}">
                <a16:creationId xmlns:a16="http://schemas.microsoft.com/office/drawing/2014/main" id="{160CE2A0-2441-4801-BCDB-F31600C78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847" y="3818992"/>
            <a:ext cx="2753226" cy="1835484"/>
          </a:xfrm>
          <a:prstGeom prst="rect">
            <a:avLst/>
          </a:prstGeom>
        </p:spPr>
      </p:pic>
      <p:sp>
        <p:nvSpPr>
          <p:cNvPr id="15" name="TextBox 14">
            <a:extLst>
              <a:ext uri="{FF2B5EF4-FFF2-40B4-BE49-F238E27FC236}">
                <a16:creationId xmlns:a16="http://schemas.microsoft.com/office/drawing/2014/main" id="{80B4F365-663C-436F-8AE4-01EFA248D33D}"/>
              </a:ext>
            </a:extLst>
          </p:cNvPr>
          <p:cNvSpPr txBox="1"/>
          <p:nvPr/>
        </p:nvSpPr>
        <p:spPr>
          <a:xfrm>
            <a:off x="5965408" y="5774783"/>
            <a:ext cx="3359047" cy="369332"/>
          </a:xfrm>
          <a:prstGeom prst="rect">
            <a:avLst/>
          </a:prstGeom>
          <a:noFill/>
        </p:spPr>
        <p:txBody>
          <a:bodyPr wrap="square" rtlCol="0">
            <a:spAutoFit/>
          </a:bodyPr>
          <a:lstStyle/>
          <a:p>
            <a:pPr algn="ctr"/>
            <a:r>
              <a:rPr lang="en-US" dirty="0"/>
              <a:t>Shade balls in a drinker</a:t>
            </a:r>
          </a:p>
        </p:txBody>
      </p:sp>
      <p:pic>
        <p:nvPicPr>
          <p:cNvPr id="16" name="Picture 15">
            <a:extLst>
              <a:ext uri="{FF2B5EF4-FFF2-40B4-BE49-F238E27FC236}">
                <a16:creationId xmlns:a16="http://schemas.microsoft.com/office/drawing/2014/main" id="{C660DAEE-D1E1-4165-8E2B-25FB318BE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802626" y="708640"/>
            <a:ext cx="2965385" cy="1976923"/>
          </a:xfrm>
          <a:prstGeom prst="rect">
            <a:avLst/>
          </a:prstGeom>
        </p:spPr>
      </p:pic>
      <p:sp>
        <p:nvSpPr>
          <p:cNvPr id="17" name="TextBox 16">
            <a:extLst>
              <a:ext uri="{FF2B5EF4-FFF2-40B4-BE49-F238E27FC236}">
                <a16:creationId xmlns:a16="http://schemas.microsoft.com/office/drawing/2014/main" id="{303C54FF-3182-4427-A590-680FBFCE785A}"/>
              </a:ext>
            </a:extLst>
          </p:cNvPr>
          <p:cNvSpPr txBox="1"/>
          <p:nvPr/>
        </p:nvSpPr>
        <p:spPr>
          <a:xfrm>
            <a:off x="6415847" y="1197937"/>
            <a:ext cx="2245108" cy="923330"/>
          </a:xfrm>
          <a:prstGeom prst="rect">
            <a:avLst/>
          </a:prstGeom>
          <a:noFill/>
        </p:spPr>
        <p:txBody>
          <a:bodyPr wrap="square" rtlCol="0">
            <a:spAutoFit/>
          </a:bodyPr>
          <a:lstStyle/>
          <a:p>
            <a:pPr algn="ctr"/>
            <a:r>
              <a:rPr lang="en-US" dirty="0"/>
              <a:t>Before: Old rusty tank scheduled for replacement</a:t>
            </a:r>
          </a:p>
        </p:txBody>
      </p:sp>
    </p:spTree>
    <p:extLst>
      <p:ext uri="{BB962C8B-B14F-4D97-AF65-F5344CB8AC3E}">
        <p14:creationId xmlns:p14="http://schemas.microsoft.com/office/powerpoint/2010/main" val="219050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15902-1A28-FBBC-ED1F-2DE4D2941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B4D14-AC51-CB4F-5E9E-FC070A533403}"/>
              </a:ext>
            </a:extLst>
          </p:cNvPr>
          <p:cNvSpPr>
            <a:spLocks noGrp="1"/>
          </p:cNvSpPr>
          <p:nvPr>
            <p:ph type="title"/>
          </p:nvPr>
        </p:nvSpPr>
        <p:spPr/>
        <p:txBody>
          <a:bodyPr/>
          <a:lstStyle/>
          <a:p>
            <a:r>
              <a:rPr lang="en-US" b="1" dirty="0">
                <a:solidFill>
                  <a:schemeClr val="tx2"/>
                </a:solidFill>
                <a:ea typeface="Calibri Light"/>
                <a:cs typeface="Calibri Light"/>
              </a:rPr>
              <a:t>Request for Applications (RFA)</a:t>
            </a:r>
            <a:endParaRPr lang="en-US" b="1" dirty="0">
              <a:solidFill>
                <a:schemeClr val="tx2"/>
              </a:solidFill>
            </a:endParaRPr>
          </a:p>
        </p:txBody>
      </p:sp>
      <p:sp>
        <p:nvSpPr>
          <p:cNvPr id="3" name="Content Placeholder 2">
            <a:extLst>
              <a:ext uri="{FF2B5EF4-FFF2-40B4-BE49-F238E27FC236}">
                <a16:creationId xmlns:a16="http://schemas.microsoft.com/office/drawing/2014/main" id="{9A244FC5-591C-ECB0-E709-CB30AA8DB9EA}"/>
              </a:ext>
            </a:extLst>
          </p:cNvPr>
          <p:cNvSpPr>
            <a:spLocks noGrp="1"/>
          </p:cNvSpPr>
          <p:nvPr>
            <p:ph idx="1"/>
          </p:nvPr>
        </p:nvSpPr>
        <p:spPr>
          <a:xfrm>
            <a:off x="655319" y="2055812"/>
            <a:ext cx="5097061" cy="3797011"/>
          </a:xfrm>
          <a:ln>
            <a:noFill/>
          </a:ln>
        </p:spPr>
        <p:txBody>
          <a:bodyPr vert="horz" lIns="91440" tIns="45720" rIns="91440" bIns="45720" rtlCol="0" anchor="t">
            <a:normAutofit/>
          </a:bodyPr>
          <a:lstStyle/>
          <a:p>
            <a:pPr marL="0" indent="0">
              <a:buNone/>
            </a:pPr>
            <a:r>
              <a:rPr lang="en-US" sz="2400" dirty="0"/>
              <a:t>Released on May 5, 2026</a:t>
            </a:r>
            <a:endParaRPr lang="en-US" sz="2400" dirty="0">
              <a:ea typeface="Calibri"/>
              <a:cs typeface="Calibri"/>
            </a:endParaRPr>
          </a:p>
          <a:p>
            <a:pPr marL="0" indent="0">
              <a:buNone/>
            </a:pPr>
            <a:endParaRPr lang="en-US" sz="2400" dirty="0"/>
          </a:p>
          <a:p>
            <a:pPr marL="0" indent="0">
              <a:buNone/>
            </a:pPr>
            <a:r>
              <a:rPr lang="en-US" sz="2400" dirty="0"/>
              <a:t>Eligible</a:t>
            </a:r>
            <a:r>
              <a:rPr lang="en-US" sz="2400" dirty="0">
                <a:ea typeface="Calibri"/>
                <a:cs typeface="Calibri"/>
              </a:rPr>
              <a:t> applicants must partner with a rancher or farmer.</a:t>
            </a:r>
          </a:p>
          <a:p>
            <a:pPr marL="0" indent="0">
              <a:buNone/>
            </a:pPr>
            <a:endParaRPr lang="en-US" sz="2400" dirty="0">
              <a:ea typeface="Calibri"/>
              <a:cs typeface="Calibri"/>
            </a:endParaRPr>
          </a:p>
          <a:p>
            <a:pPr marL="0" indent="0">
              <a:buNone/>
            </a:pPr>
            <a:r>
              <a:rPr lang="en-US" sz="2400" dirty="0">
                <a:ea typeface="Calibri"/>
                <a:cs typeface="Calibri"/>
              </a:rPr>
              <a:t>A comprehensive list of on-the-ground projects with examples can be found in Appendix A (page 10) of the RFA.</a:t>
            </a:r>
          </a:p>
        </p:txBody>
      </p:sp>
      <p:pic>
        <p:nvPicPr>
          <p:cNvPr id="5" name="Picture 4">
            <a:extLst>
              <a:ext uri="{FF2B5EF4-FFF2-40B4-BE49-F238E27FC236}">
                <a16:creationId xmlns:a16="http://schemas.microsoft.com/office/drawing/2014/main" id="{0ED868CF-9420-8B7F-97B8-A16708A66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234"/>
            <a:ext cx="2371014" cy="1604268"/>
          </a:xfrm>
          <a:prstGeom prst="rect">
            <a:avLst/>
          </a:prstGeom>
        </p:spPr>
      </p:pic>
      <p:pic>
        <p:nvPicPr>
          <p:cNvPr id="6" name="Picture 5">
            <a:extLst>
              <a:ext uri="{FF2B5EF4-FFF2-40B4-BE49-F238E27FC236}">
                <a16:creationId xmlns:a16="http://schemas.microsoft.com/office/drawing/2014/main" id="{D6A58EF2-3E8A-EE71-B140-46C16F5B5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192" y="5993979"/>
            <a:ext cx="694507" cy="727496"/>
          </a:xfrm>
          <a:prstGeom prst="rect">
            <a:avLst/>
          </a:prstGeom>
        </p:spPr>
      </p:pic>
      <p:sp>
        <p:nvSpPr>
          <p:cNvPr id="4" name="Rectangle 1">
            <a:extLst>
              <a:ext uri="{FF2B5EF4-FFF2-40B4-BE49-F238E27FC236}">
                <a16:creationId xmlns:a16="http://schemas.microsoft.com/office/drawing/2014/main" id="{67B58C12-074A-46C7-A8EA-3DCBA444E1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a16="http://schemas.microsoft.com/office/drawing/2014/main" id="{00D60E3F-2F52-4B1B-A529-2D980171CBA3}"/>
              </a:ext>
            </a:extLst>
          </p:cNvPr>
          <p:cNvSpPr txBox="1">
            <a:spLocks/>
          </p:cNvSpPr>
          <p:nvPr/>
        </p:nvSpPr>
        <p:spPr>
          <a:xfrm>
            <a:off x="6256740" y="2191069"/>
            <a:ext cx="4670452" cy="50627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00FF"/>
                </a:solidFill>
                <a:hlinkClick r:id="rId4">
                  <a:extLst>
                    <a:ext uri="{A12FA001-AC4F-418D-AE19-62706E023703}">
                      <ahyp:hlinkClr xmlns:ahyp="http://schemas.microsoft.com/office/drawing/2018/hyperlinkcolor" val="tx"/>
                    </a:ext>
                  </a:extLst>
                </a:hlinkClick>
              </a:rPr>
              <a:t>Request for Applications (RFA) </a:t>
            </a:r>
            <a:endParaRPr lang="en-US" sz="2100" dirty="0"/>
          </a:p>
          <a:p>
            <a:pPr marL="0" indent="0">
              <a:buFont typeface="Arial" panose="020B0604020202020204" pitchFamily="34" charset="0"/>
              <a:buNone/>
            </a:pPr>
            <a:endParaRPr lang="en-US" sz="2100" dirty="0"/>
          </a:p>
        </p:txBody>
      </p:sp>
      <p:pic>
        <p:nvPicPr>
          <p:cNvPr id="10" name="Picture 9">
            <a:extLst>
              <a:ext uri="{FF2B5EF4-FFF2-40B4-BE49-F238E27FC236}">
                <a16:creationId xmlns:a16="http://schemas.microsoft.com/office/drawing/2014/main" id="{CE88DD5C-C7F1-4FBD-AD4D-5AA700DA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725" y="2876434"/>
            <a:ext cx="2515869" cy="2568439"/>
          </a:xfrm>
          <a:prstGeom prst="rect">
            <a:avLst/>
          </a:prstGeom>
        </p:spPr>
      </p:pic>
    </p:spTree>
    <p:extLst>
      <p:ext uri="{BB962C8B-B14F-4D97-AF65-F5344CB8AC3E}">
        <p14:creationId xmlns:p14="http://schemas.microsoft.com/office/powerpoint/2010/main" val="100035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60D3-7CEC-7D79-BCE9-30DF77B01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A87F8-E276-AFA7-AF94-BAD5A970F982}"/>
              </a:ext>
            </a:extLst>
          </p:cNvPr>
          <p:cNvSpPr>
            <a:spLocks noGrp="1"/>
          </p:cNvSpPr>
          <p:nvPr>
            <p:ph type="title"/>
          </p:nvPr>
        </p:nvSpPr>
        <p:spPr>
          <a:xfrm>
            <a:off x="412898" y="-291701"/>
            <a:ext cx="10515600" cy="1325563"/>
          </a:xfrm>
        </p:spPr>
        <p:txBody>
          <a:bodyPr/>
          <a:lstStyle/>
          <a:p>
            <a:r>
              <a:rPr lang="en-US" b="1" dirty="0">
                <a:solidFill>
                  <a:schemeClr val="tx2"/>
                </a:solidFill>
                <a:ea typeface="Calibri Light"/>
                <a:cs typeface="Calibri Light"/>
              </a:rPr>
              <a:t>Evaluation Criteria</a:t>
            </a:r>
          </a:p>
        </p:txBody>
      </p:sp>
      <p:graphicFrame>
        <p:nvGraphicFramePr>
          <p:cNvPr id="6" name="Table 5">
            <a:extLst>
              <a:ext uri="{FF2B5EF4-FFF2-40B4-BE49-F238E27FC236}">
                <a16:creationId xmlns:a16="http://schemas.microsoft.com/office/drawing/2014/main" id="{3A3E2301-681C-40F0-BBE9-24D350A2C2C3}"/>
              </a:ext>
            </a:extLst>
          </p:cNvPr>
          <p:cNvGraphicFramePr>
            <a:graphicFrameLocks noGrp="1"/>
          </p:cNvGraphicFramePr>
          <p:nvPr>
            <p:extLst>
              <p:ext uri="{D42A27DB-BD31-4B8C-83A1-F6EECF244321}">
                <p14:modId xmlns:p14="http://schemas.microsoft.com/office/powerpoint/2010/main" val="1677005389"/>
              </p:ext>
            </p:extLst>
          </p:nvPr>
        </p:nvGraphicFramePr>
        <p:xfrm>
          <a:off x="412898" y="870857"/>
          <a:ext cx="11005672" cy="5457444"/>
        </p:xfrm>
        <a:graphic>
          <a:graphicData uri="http://schemas.openxmlformats.org/drawingml/2006/table">
            <a:tbl>
              <a:tblPr firstRow="1" firstCol="1" bandRow="1">
                <a:tableStyleId>{5C22544A-7EE6-4342-B048-85BDC9FD1C3A}</a:tableStyleId>
              </a:tblPr>
              <a:tblGrid>
                <a:gridCol w="9797143">
                  <a:extLst>
                    <a:ext uri="{9D8B030D-6E8A-4147-A177-3AD203B41FA5}">
                      <a16:colId xmlns:a16="http://schemas.microsoft.com/office/drawing/2014/main" val="849007111"/>
                    </a:ext>
                  </a:extLst>
                </a:gridCol>
                <a:gridCol w="1208529">
                  <a:extLst>
                    <a:ext uri="{9D8B030D-6E8A-4147-A177-3AD203B41FA5}">
                      <a16:colId xmlns:a16="http://schemas.microsoft.com/office/drawing/2014/main" val="2550893632"/>
                    </a:ext>
                  </a:extLst>
                </a:gridCol>
              </a:tblGrid>
              <a:tr h="426932">
                <a:tc>
                  <a:txBody>
                    <a:bodyPr/>
                    <a:lstStyle/>
                    <a:p>
                      <a:pPr marL="0" marR="0" algn="ctr" fontAlgn="base">
                        <a:lnSpc>
                          <a:spcPct val="107000"/>
                        </a:lnSpc>
                        <a:spcBef>
                          <a:spcPts val="0"/>
                        </a:spcBef>
                        <a:spcAft>
                          <a:spcPts val="0"/>
                        </a:spcAft>
                      </a:pPr>
                      <a:r>
                        <a:rPr lang="en-US" sz="2000" dirty="0">
                          <a:effectLst/>
                        </a:rPr>
                        <a:t>1.6. Application Evaluation Criteria: Evaluation Factors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Points Available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56188756"/>
                  </a:ext>
                </a:extLst>
              </a:tr>
              <a:tr h="426932">
                <a:tc>
                  <a:txBody>
                    <a:bodyPr/>
                    <a:lstStyle/>
                    <a:p>
                      <a:pPr marL="342900" marR="0" lvl="0" indent="-342900" fontAlgn="base">
                        <a:lnSpc>
                          <a:spcPct val="107000"/>
                        </a:lnSpc>
                        <a:spcBef>
                          <a:spcPts val="0"/>
                        </a:spcBef>
                        <a:spcAft>
                          <a:spcPts val="0"/>
                        </a:spcAft>
                        <a:tabLst>
                          <a:tab pos="457200" algn="l"/>
                        </a:tabLst>
                      </a:pPr>
                      <a:r>
                        <a:rPr lang="en-US" sz="2000" dirty="0">
                          <a:effectLst/>
                        </a:rPr>
                        <a:t>1.      Includes a partnership between a rancher or farmer and a public entity/eligible applicant for funding distribution, project coordination, and reporting.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effectLst/>
                        </a:rPr>
                        <a:t>10 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21307073"/>
                  </a:ext>
                </a:extLst>
              </a:tr>
              <a:tr h="426932">
                <a:tc>
                  <a:txBody>
                    <a:bodyPr/>
                    <a:lstStyle/>
                    <a:p>
                      <a:pPr marL="342900" marR="0" lvl="0" indent="-342900" fontAlgn="base">
                        <a:lnSpc>
                          <a:spcPct val="107000"/>
                        </a:lnSpc>
                        <a:spcBef>
                          <a:spcPts val="0"/>
                        </a:spcBef>
                        <a:spcAft>
                          <a:spcPts val="0"/>
                        </a:spcAft>
                        <a:buFont typeface="+mj-lt"/>
                        <a:buAutoNum type="arabicPeriod" startAt="2"/>
                        <a:tabLst>
                          <a:tab pos="457200" algn="l"/>
                        </a:tabLst>
                      </a:pPr>
                      <a:r>
                        <a:rPr lang="en-US" sz="2000" dirty="0">
                          <a:effectLst/>
                        </a:rPr>
                        <a:t>Clearly demonstrates the ability to manage, save, and efficiently apply limited water resources for agricultural production, supporting water conservation, resilience, and food security.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10  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21086324"/>
                  </a:ext>
                </a:extLst>
              </a:tr>
              <a:tr h="426932">
                <a:tc>
                  <a:txBody>
                    <a:bodyPr/>
                    <a:lstStyle/>
                    <a:p>
                      <a:pPr marL="342900" marR="0" lvl="0" indent="-342900" fontAlgn="base">
                        <a:lnSpc>
                          <a:spcPct val="107000"/>
                        </a:lnSpc>
                        <a:spcBef>
                          <a:spcPts val="0"/>
                        </a:spcBef>
                        <a:spcAft>
                          <a:spcPts val="0"/>
                        </a:spcAft>
                        <a:buFont typeface="+mj-lt"/>
                        <a:buAutoNum type="arabicPeriod" startAt="3"/>
                        <a:tabLst>
                          <a:tab pos="457200" algn="l"/>
                        </a:tabLst>
                      </a:pPr>
                      <a:r>
                        <a:rPr lang="en-US" sz="2000" dirty="0">
                          <a:effectLst/>
                        </a:rPr>
                        <a:t>Clearly identifies the problem that is being addressed with the project approach to improve water conservation, efficiency, or resilience.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10 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34187577"/>
                  </a:ext>
                </a:extLst>
              </a:tr>
              <a:tr h="426932">
                <a:tc>
                  <a:txBody>
                    <a:bodyPr/>
                    <a:lstStyle/>
                    <a:p>
                      <a:pPr marL="342900" marR="0" lvl="0" indent="-342900" fontAlgn="base">
                        <a:lnSpc>
                          <a:spcPct val="107000"/>
                        </a:lnSpc>
                        <a:spcBef>
                          <a:spcPts val="0"/>
                        </a:spcBef>
                        <a:spcAft>
                          <a:spcPts val="0"/>
                        </a:spcAft>
                        <a:buFont typeface="+mj-lt"/>
                        <a:buAutoNum type="arabicPeriod" startAt="4"/>
                        <a:tabLst>
                          <a:tab pos="457200" algn="l"/>
                        </a:tabLst>
                      </a:pPr>
                      <a:r>
                        <a:rPr lang="en-US" sz="2000" dirty="0">
                          <a:effectLst/>
                        </a:rPr>
                        <a:t>Clearly presented goals and objectives with specific descriptions of the project activities, outlined methods, and defined technical approach to produce deliverables that fulfill the project’s objectives and expected results.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a:effectLst/>
                        </a:rPr>
                        <a:t>10 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49587076"/>
                  </a:ext>
                </a:extLst>
              </a:tr>
              <a:tr h="645214">
                <a:tc>
                  <a:txBody>
                    <a:bodyPr/>
                    <a:lstStyle/>
                    <a:p>
                      <a:pPr marL="342900" marR="0" lvl="0" indent="-342900" fontAlgn="base">
                        <a:lnSpc>
                          <a:spcPct val="107000"/>
                        </a:lnSpc>
                        <a:spcBef>
                          <a:spcPts val="0"/>
                        </a:spcBef>
                        <a:spcAft>
                          <a:spcPts val="0"/>
                        </a:spcAft>
                        <a:buFont typeface="+mj-lt"/>
                        <a:buAutoNum type="arabicPeriod" startAt="5"/>
                        <a:tabLst>
                          <a:tab pos="457200" algn="l"/>
                        </a:tabLst>
                      </a:pPr>
                      <a:r>
                        <a:rPr lang="en-US" sz="2000" dirty="0">
                          <a:effectLst/>
                        </a:rPr>
                        <a:t>Clearly demonstrates potential for broader community impact and community engagement. Community engagement activities may include hosting a site visit, participating in a field day, training or workshops, and contributing to New Mexico Water </a:t>
                      </a:r>
                      <a:r>
                        <a:rPr lang="en-US" sz="2000" dirty="0" err="1">
                          <a:effectLst/>
                        </a:rPr>
                        <a:t>eNews</a:t>
                      </a:r>
                      <a:r>
                        <a:rPr lang="en-US" sz="2000" dirty="0">
                          <a:effectLst/>
                        </a:rPr>
                        <a:t> for sharing experiences, success stories, photos, and videos with other community members.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fontAlgn="base">
                        <a:lnSpc>
                          <a:spcPct val="107000"/>
                        </a:lnSpc>
                        <a:spcBef>
                          <a:spcPts val="0"/>
                        </a:spcBef>
                        <a:spcAft>
                          <a:spcPts val="0"/>
                        </a:spcAft>
                      </a:pPr>
                      <a:r>
                        <a:rPr lang="en-US" sz="2000" dirty="0">
                          <a:effectLst/>
                        </a:rPr>
                        <a:t>10 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30635185"/>
                  </a:ext>
                </a:extLst>
              </a:tr>
            </a:tbl>
          </a:graphicData>
        </a:graphic>
      </p:graphicFrame>
    </p:spTree>
    <p:extLst>
      <p:ext uri="{BB962C8B-B14F-4D97-AF65-F5344CB8AC3E}">
        <p14:creationId xmlns:p14="http://schemas.microsoft.com/office/powerpoint/2010/main" val="78987943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96ae14-6ad9-4211-9dff-c8a9ebd9645b" xsi:nil="true"/>
    <lcf76f155ced4ddcb4097134ff3c332f xmlns="e937b382-f6ab-4529-89e5-0b26568b79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E755F31CE73344B5B76A19F2F99372" ma:contentTypeVersion="12" ma:contentTypeDescription="Create a new document." ma:contentTypeScope="" ma:versionID="a9338c781138823410095f7ed759ef6c">
  <xsd:schema xmlns:xsd="http://www.w3.org/2001/XMLSchema" xmlns:xs="http://www.w3.org/2001/XMLSchema" xmlns:p="http://schemas.microsoft.com/office/2006/metadata/properties" xmlns:ns2="e937b382-f6ab-4529-89e5-0b26568b7973" xmlns:ns3="bb96ae14-6ad9-4211-9dff-c8a9ebd9645b" targetNamespace="http://schemas.microsoft.com/office/2006/metadata/properties" ma:root="true" ma:fieldsID="7328c59587ee60cda023857fe001fe8c" ns2:_="" ns3:_="">
    <xsd:import namespace="e937b382-f6ab-4529-89e5-0b26568b7973"/>
    <xsd:import namespace="bb96ae14-6ad9-4211-9dff-c8a9ebd964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7b382-f6ab-4529-89e5-0b26568b79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e98472c-f966-4aa8-ad60-5a98665d577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96ae14-6ad9-4211-9dff-c8a9ebd9645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39ec707-6e34-4f0c-b9f5-43d77987dad8}" ma:internalName="TaxCatchAll" ma:showField="CatchAllData" ma:web="bb96ae14-6ad9-4211-9dff-c8a9ebd964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2065B-D92F-4D76-95F5-4D9365AE1397}">
  <ds:schemaRefs>
    <ds:schemaRef ds:uri="http://purl.org/dc/dcmitype/"/>
    <ds:schemaRef ds:uri="http://schemas.microsoft.com/office/infopath/2007/PartnerControls"/>
    <ds:schemaRef ds:uri="http://www.w3.org/XML/1998/namespace"/>
    <ds:schemaRef ds:uri="bb96ae14-6ad9-4211-9dff-c8a9ebd9645b"/>
    <ds:schemaRef ds:uri="http://purl.org/dc/term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e937b382-f6ab-4529-89e5-0b26568b7973"/>
  </ds:schemaRefs>
</ds:datastoreItem>
</file>

<file path=customXml/itemProps2.xml><?xml version="1.0" encoding="utf-8"?>
<ds:datastoreItem xmlns:ds="http://schemas.openxmlformats.org/officeDocument/2006/customXml" ds:itemID="{C8730130-AEF8-4A56-AAF3-73BA67958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7b382-f6ab-4529-89e5-0b26568b7973"/>
    <ds:schemaRef ds:uri="bb96ae14-6ad9-4211-9dff-c8a9ebd964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5579AC-6786-4961-8297-AFC76B6BF9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1337</TotalTime>
  <Words>1151</Words>
  <Application>Microsoft Office PowerPoint</Application>
  <PresentationFormat>Widescreen</PresentationFormat>
  <Paragraphs>116</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Calibri Light</vt:lpstr>
      <vt:lpstr>Wingdings</vt:lpstr>
      <vt:lpstr>Office 2013 - 2022 Theme</vt:lpstr>
      <vt:lpstr>PowerPoint Presentation</vt:lpstr>
      <vt:lpstr>Outline</vt:lpstr>
      <vt:lpstr>NM WRRI History &amp; Mission</vt:lpstr>
      <vt:lpstr>NM WRRI AgWRP Purpose</vt:lpstr>
      <vt:lpstr>General NM WRRI AgWRP Performance Metrics</vt:lpstr>
      <vt:lpstr>PowerPoint Presentation</vt:lpstr>
      <vt:lpstr>PowerPoint Presentation</vt:lpstr>
      <vt:lpstr>Request for Applications (RFA)</vt:lpstr>
      <vt:lpstr>Evaluation Criteria</vt:lpstr>
      <vt:lpstr>Evaluation Criteria</vt:lpstr>
      <vt:lpstr>Application</vt:lpstr>
      <vt:lpstr>Application</vt:lpstr>
      <vt:lpstr>Application Timeline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 WRRI Agriculture Water Resilience Program</dc:title>
  <dc:creator>Paige Ramsey</dc:creator>
  <cp:lastModifiedBy>Kirsten Holles</cp:lastModifiedBy>
  <cp:revision>14</cp:revision>
  <dcterms:created xsi:type="dcterms:W3CDTF">2025-06-03T19:28:10Z</dcterms:created>
  <dcterms:modified xsi:type="dcterms:W3CDTF">2026-05-21T18:16:34Z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0x010100EAE755F31CE73344B5B76A19F2F99372</vt:lpwstr>
  </property>
  <property fmtid="{D5CDD505-2E9C-101B-9397-08002B2CF9AE}" pid="3" name="MediaServiceImageTags">
    <vt:lpwstr/>
  </property>
</Properties>
</file>